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6"/>
  </p:notesMasterIdLst>
  <p:sldIdLst>
    <p:sldId id="257" r:id="rId2"/>
    <p:sldId id="258" r:id="rId3"/>
    <p:sldId id="262" r:id="rId4"/>
    <p:sldId id="259" r:id="rId5"/>
    <p:sldId id="263" r:id="rId6"/>
    <p:sldId id="260" r:id="rId7"/>
    <p:sldId id="261" r:id="rId8"/>
    <p:sldId id="264" r:id="rId9"/>
    <p:sldId id="288" r:id="rId10"/>
    <p:sldId id="265" r:id="rId11"/>
    <p:sldId id="266" r:id="rId12"/>
    <p:sldId id="267" r:id="rId13"/>
    <p:sldId id="268" r:id="rId14"/>
    <p:sldId id="271" r:id="rId15"/>
    <p:sldId id="269" r:id="rId16"/>
    <p:sldId id="270" r:id="rId17"/>
    <p:sldId id="272" r:id="rId18"/>
    <p:sldId id="273" r:id="rId19"/>
    <p:sldId id="274" r:id="rId20"/>
    <p:sldId id="275" r:id="rId21"/>
    <p:sldId id="278" r:id="rId22"/>
    <p:sldId id="315" r:id="rId23"/>
    <p:sldId id="316" r:id="rId24"/>
    <p:sldId id="317" r:id="rId25"/>
    <p:sldId id="318" r:id="rId26"/>
    <p:sldId id="314" r:id="rId27"/>
    <p:sldId id="279" r:id="rId28"/>
    <p:sldId id="289" r:id="rId29"/>
    <p:sldId id="290" r:id="rId30"/>
    <p:sldId id="291" r:id="rId31"/>
    <p:sldId id="292" r:id="rId32"/>
    <p:sldId id="295" r:id="rId33"/>
    <p:sldId id="296" r:id="rId34"/>
    <p:sldId id="280" r:id="rId35"/>
    <p:sldId id="281" r:id="rId36"/>
    <p:sldId id="282" r:id="rId37"/>
    <p:sldId id="283" r:id="rId38"/>
    <p:sldId id="285" r:id="rId39"/>
    <p:sldId id="297" r:id="rId40"/>
    <p:sldId id="298" r:id="rId41"/>
    <p:sldId id="299" r:id="rId42"/>
    <p:sldId id="300" r:id="rId43"/>
    <p:sldId id="286" r:id="rId44"/>
    <p:sldId id="287" r:id="rId45"/>
    <p:sldId id="302" r:id="rId46"/>
    <p:sldId id="301" r:id="rId47"/>
    <p:sldId id="303" r:id="rId48"/>
    <p:sldId id="304" r:id="rId49"/>
    <p:sldId id="305" r:id="rId50"/>
    <p:sldId id="306" r:id="rId51"/>
    <p:sldId id="308" r:id="rId52"/>
    <p:sldId id="307" r:id="rId53"/>
    <p:sldId id="309" r:id="rId54"/>
    <p:sldId id="310" r:id="rId55"/>
    <p:sldId id="311" r:id="rId56"/>
    <p:sldId id="312" r:id="rId57"/>
    <p:sldId id="313" r:id="rId58"/>
    <p:sldId id="333" r:id="rId59"/>
    <p:sldId id="332" r:id="rId60"/>
    <p:sldId id="335" r:id="rId61"/>
    <p:sldId id="336" r:id="rId62"/>
    <p:sldId id="337" r:id="rId63"/>
    <p:sldId id="339" r:id="rId64"/>
    <p:sldId id="338" r:id="rId65"/>
    <p:sldId id="340" r:id="rId66"/>
    <p:sldId id="341" r:id="rId67"/>
    <p:sldId id="342" r:id="rId68"/>
    <p:sldId id="343" r:id="rId69"/>
    <p:sldId id="344" r:id="rId70"/>
    <p:sldId id="345" r:id="rId71"/>
    <p:sldId id="346" r:id="rId72"/>
    <p:sldId id="347" r:id="rId73"/>
    <p:sldId id="348" r:id="rId74"/>
    <p:sldId id="349" r:id="rId75"/>
    <p:sldId id="350" r:id="rId76"/>
    <p:sldId id="351" r:id="rId77"/>
    <p:sldId id="352" r:id="rId78"/>
    <p:sldId id="353" r:id="rId79"/>
    <p:sldId id="354" r:id="rId80"/>
    <p:sldId id="355" r:id="rId81"/>
    <p:sldId id="356" r:id="rId82"/>
    <p:sldId id="320" r:id="rId83"/>
    <p:sldId id="329" r:id="rId84"/>
    <p:sldId id="331" r:id="rId85"/>
    <p:sldId id="330" r:id="rId86"/>
    <p:sldId id="328" r:id="rId87"/>
    <p:sldId id="319" r:id="rId88"/>
    <p:sldId id="321" r:id="rId89"/>
    <p:sldId id="276" r:id="rId90"/>
    <p:sldId id="322" r:id="rId91"/>
    <p:sldId id="323" r:id="rId92"/>
    <p:sldId id="324" r:id="rId93"/>
    <p:sldId id="325" r:id="rId94"/>
    <p:sldId id="32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32"/>
    <p:restoredTop sz="94729"/>
  </p:normalViewPr>
  <p:slideViewPr>
    <p:cSldViewPr snapToGrid="0" snapToObjects="1" showGuides="1">
      <p:cViewPr varScale="1">
        <p:scale>
          <a:sx n="96" d="100"/>
          <a:sy n="96" d="100"/>
        </p:scale>
        <p:origin x="18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EDB8F-88F6-2A4F-A590-656594354CD5}"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44B0B-6E46-A54C-93D8-511B8F682D6F}" type="slidenum">
              <a:rPr lang="en-US" smtClean="0"/>
              <a:t>‹#›</a:t>
            </a:fld>
            <a:endParaRPr lang="en-US"/>
          </a:p>
        </p:txBody>
      </p:sp>
    </p:spTree>
    <p:extLst>
      <p:ext uri="{BB962C8B-B14F-4D97-AF65-F5344CB8AC3E}">
        <p14:creationId xmlns:p14="http://schemas.microsoft.com/office/powerpoint/2010/main" val="1448229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820660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84</a:t>
            </a:fld>
            <a:endParaRPr lang="en-US"/>
          </a:p>
        </p:txBody>
      </p:sp>
    </p:spTree>
    <p:extLst>
      <p:ext uri="{BB962C8B-B14F-4D97-AF65-F5344CB8AC3E}">
        <p14:creationId xmlns:p14="http://schemas.microsoft.com/office/powerpoint/2010/main" val="13836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171332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AC9866-15C7-F04C-91F6-217D2BAB9DFF}" type="datetimeFigureOut">
              <a:rPr lang="en-US" smtClean="0"/>
              <a:t>7/24/18</a:t>
            </a:fld>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7/24/18</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7F0F7CC4-1253-5A43-BAA1-79A92D1C36FA}"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7/24/18</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AC9866-15C7-F04C-91F6-217D2BAB9DFF}" type="datetimeFigureOut">
              <a:rPr lang="en-US" smtClean="0"/>
              <a:t>7/24/18</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7/24/18</a:t>
            </a:fld>
            <a:endParaRPr lang="en-US"/>
          </a:p>
        </p:txBody>
      </p:sp>
      <p:sp>
        <p:nvSpPr>
          <p:cNvPr id="3" name="Footer Placeholder 2"/>
          <p:cNvSpPr>
            <a:spLocks noGrp="1"/>
          </p:cNvSpPr>
          <p:nvPr>
            <p:ph type="ftr" sz="quarter" idx="11"/>
          </p:nvPr>
        </p:nvSpPr>
        <p:spPr/>
        <p:txBody>
          <a:bodyPr/>
          <a:lstStyle/>
          <a:p>
            <a:r>
              <a:rPr lang="en-US" dirty="0" smtClean="0"/>
              <a:t>LML Colombia 2018</a:t>
            </a:r>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AC9866-15C7-F04C-91F6-217D2BAB9DFF}" type="datetimeFigureOut">
              <a:rPr lang="en-US" smtClean="0"/>
              <a:t>7/24/18</a:t>
            </a:fld>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C9866-15C7-F04C-91F6-217D2BAB9DFF}" type="datetimeFigureOut">
              <a:rPr lang="en-US" smtClean="0"/>
              <a:t>7/24/18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F7CC4-1253-5A43-BAA1-79A92D1C36FA}" type="slidenum">
              <a:rPr lang="en-US" smtClean="0"/>
              <a:t>‹#›</a:t>
            </a:fld>
            <a:endParaRPr lang="en-US"/>
          </a:p>
        </p:txBody>
      </p:sp>
    </p:spTree>
    <p:extLst>
      <p:ext uri="{BB962C8B-B14F-4D97-AF65-F5344CB8AC3E}">
        <p14:creationId xmlns:p14="http://schemas.microsoft.com/office/powerpoint/2010/main" val="20199809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 Id="rId3"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 Id="rId3" Type="http://schemas.openxmlformats.org/officeDocument/2006/relationships/image" Target="../media/image5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 Id="rId3" Type="http://schemas.openxmlformats.org/officeDocument/2006/relationships/image" Target="../media/image54.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4.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1.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a:t>
            </a:r>
            <a:r>
              <a:rPr lang="en-US" dirty="0" smtClean="0"/>
              <a:t>3: </a:t>
            </a:r>
            <a:r>
              <a:rPr lang="en-US" dirty="0"/>
              <a:t>Logistic Regression &amp; </a:t>
            </a:r>
            <a:r>
              <a:rPr lang="en-US" i="1" dirty="0"/>
              <a:t>k</a:t>
            </a:r>
            <a:r>
              <a:rPr lang="en-US" dirty="0"/>
              <a:t>-NN for Classification</a:t>
            </a:r>
          </a:p>
        </p:txBody>
      </p:sp>
    </p:spTree>
    <p:extLst>
      <p:ext uri="{BB962C8B-B14F-4D97-AF65-F5344CB8AC3E}">
        <p14:creationId xmlns:p14="http://schemas.microsoft.com/office/powerpoint/2010/main" val="2730626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Given a dataset:</a:t>
                </a:r>
              </a:p>
              <a:p>
                <a:r>
                  <a:rPr lang="en-US" sz="2400" dirty="0"/>
                  <a:t>  </a:t>
                </a:r>
              </a:p>
              <a:p>
                <a:r>
                  <a:rPr lang="en-US" sz="2400" dirty="0"/>
                  <a:t>where the </a:t>
                </a:r>
                <a14:m>
                  <m:oMath xmlns:m="http://schemas.openxmlformats.org/officeDocument/2006/math">
                    <m:r>
                      <a:rPr lang="en-US" sz="2400" b="0" i="1" smtClean="0">
                        <a:latin typeface="Cambria Math" charset="0"/>
                      </a:rPr>
                      <m:t>𝑦</m:t>
                    </m:r>
                  </m:oMath>
                </a14:m>
                <a:r>
                  <a:rPr lang="en-US" sz="2400" dirty="0"/>
                  <a:t> are categorical (sometimes referred to as </a:t>
                </a:r>
                <a:r>
                  <a:rPr lang="en-US" sz="2400" b="1" i="1" dirty="0"/>
                  <a:t>qualitative</a:t>
                </a:r>
                <a:r>
                  <a:rPr lang="en-US" sz="2400" dirty="0"/>
                  <a:t>), we would like to be able to predict which category </a:t>
                </a:r>
                <a14:m>
                  <m:oMath xmlns:m="http://schemas.openxmlformats.org/officeDocument/2006/math">
                    <m:r>
                      <a:rPr lang="en-US" sz="2400" i="1">
                        <a:latin typeface="Cambria Math" charset="0"/>
                      </a:rPr>
                      <m:t>𝑦</m:t>
                    </m:r>
                  </m:oMath>
                </a14:m>
                <a:r>
                  <a:rPr lang="en-US" sz="2400" dirty="0"/>
                  <a:t> takes on given </a:t>
                </a:r>
                <a14:m>
                  <m:oMath xmlns:m="http://schemas.openxmlformats.org/officeDocument/2006/math">
                    <m:r>
                      <a:rPr lang="en-US" sz="2400" b="0" i="1" smtClean="0">
                        <a:latin typeface="Cambria Math" charset="0"/>
                      </a:rPr>
                      <m:t>𝑥</m:t>
                    </m:r>
                  </m:oMath>
                </a14:m>
                <a:r>
                  <a:rPr lang="en-US" sz="2400" dirty="0"/>
                  <a:t>.  </a:t>
                </a:r>
              </a:p>
              <a:p>
                <a:r>
                  <a:rPr lang="en-US" sz="2400" dirty="0"/>
                  <a:t>Linear regression </a:t>
                </a:r>
                <a:r>
                  <a:rPr lang="en-US" sz="2400" b="1" dirty="0"/>
                  <a:t>does not work well</a:t>
                </a:r>
                <a:r>
                  <a:rPr lang="en-US" sz="2400" dirty="0"/>
                  <a:t>, or is not appropriate at all, in this setting.  </a:t>
                </a:r>
              </a:p>
              <a:p>
                <a:r>
                  <a:rPr lang="en-US" sz="2400" dirty="0"/>
                  <a:t>A categorical variable </a:t>
                </a:r>
                <a14:m>
                  <m:oMath xmlns:m="http://schemas.openxmlformats.org/officeDocument/2006/math">
                    <m:r>
                      <a:rPr lang="en-US" sz="2400" i="1">
                        <a:latin typeface="Cambria Math" charset="0"/>
                      </a:rPr>
                      <m:t>𝑦</m:t>
                    </m:r>
                    <m:r>
                      <a:rPr lang="en-US" sz="2400" i="1">
                        <a:latin typeface="Cambria Math" charset="0"/>
                      </a:rPr>
                      <m:t> </m:t>
                    </m:r>
                  </m:oMath>
                </a14:m>
                <a:r>
                  <a:rPr lang="en-US" sz="2400" dirty="0"/>
                  <a:t>could be encoded to be quantitative.  For example, if </a:t>
                </a:r>
                <a14:m>
                  <m:oMath xmlns:m="http://schemas.openxmlformats.org/officeDocument/2006/math">
                    <m:r>
                      <a:rPr lang="en-US" sz="2400" i="1">
                        <a:latin typeface="Cambria Math" charset="0"/>
                      </a:rPr>
                      <m:t>𝑦</m:t>
                    </m:r>
                  </m:oMath>
                </a14:m>
                <a:r>
                  <a:rPr lang="en-US" sz="2400" dirty="0"/>
                  <a:t> represents concentration of Harvard undergrads, then </a:t>
                </a:r>
                <a14:m>
                  <m:oMath xmlns:m="http://schemas.openxmlformats.org/officeDocument/2006/math">
                    <m:r>
                      <a:rPr lang="en-US" sz="2400" i="1">
                        <a:latin typeface="Cambria Math" charset="0"/>
                      </a:rPr>
                      <m:t>𝑦</m:t>
                    </m:r>
                  </m:oMath>
                </a14:m>
                <a:r>
                  <a:rPr lang="en-US" sz="2400" dirty="0"/>
                  <a:t> could take on the values: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8040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430732" y="1693050"/>
            <a:ext cx="4313959" cy="314825"/>
          </a:xfrm>
          <a:prstGeom prst="rect">
            <a:avLst/>
          </a:prstGeom>
        </p:spPr>
      </p:pic>
      <p:pic>
        <p:nvPicPr>
          <p:cNvPr id="6" name="Picture 5"/>
          <p:cNvPicPr>
            <a:picLocks noChangeAspect="1"/>
          </p:cNvPicPr>
          <p:nvPr/>
        </p:nvPicPr>
        <p:blipFill>
          <a:blip r:embed="rId4"/>
          <a:stretch>
            <a:fillRect/>
          </a:stretch>
        </p:blipFill>
        <p:spPr>
          <a:xfrm>
            <a:off x="3164609" y="4963424"/>
            <a:ext cx="5799282" cy="1235913"/>
          </a:xfrm>
          <a:prstGeom prst="rect">
            <a:avLst/>
          </a:prstGeom>
        </p:spPr>
      </p:pic>
    </p:spTree>
    <p:extLst>
      <p:ext uri="{BB962C8B-B14F-4D97-AF65-F5344CB8AC3E}">
        <p14:creationId xmlns:p14="http://schemas.microsoft.com/office/powerpoint/2010/main" val="1220264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a:t>
            </a:r>
          </a:p>
        </p:txBody>
      </p:sp>
      <p:sp>
        <p:nvSpPr>
          <p:cNvPr id="3" name="Content Placeholder 2"/>
          <p:cNvSpPr>
            <a:spLocks noGrp="1"/>
          </p:cNvSpPr>
          <p:nvPr>
            <p:ph idx="1"/>
          </p:nvPr>
        </p:nvSpPr>
        <p:spPr>
          <a:xfrm>
            <a:off x="833415" y="983807"/>
            <a:ext cx="10762840" cy="2111143"/>
          </a:xfrm>
        </p:spPr>
        <p:txBody>
          <a:bodyPr/>
          <a:lstStyle/>
          <a:p>
            <a:pPr>
              <a:spcAft>
                <a:spcPts val="1200"/>
              </a:spcAft>
            </a:pPr>
            <a:r>
              <a:rPr lang="en-US" sz="2400" dirty="0"/>
              <a:t>A linear regression could be used to predict </a:t>
            </a:r>
            <a:r>
              <a:rPr lang="en-US" sz="2400" i="1" dirty="0"/>
              <a:t>y</a:t>
            </a:r>
            <a:r>
              <a:rPr lang="en-US" sz="2400" dirty="0"/>
              <a:t> from </a:t>
            </a:r>
            <a:r>
              <a:rPr lang="en-US" sz="2400" b="1" i="1" dirty="0"/>
              <a:t>x</a:t>
            </a:r>
            <a:r>
              <a:rPr lang="en-US" sz="2400" dirty="0"/>
              <a:t>. What would be wrong with such a model?  </a:t>
            </a:r>
          </a:p>
          <a:p>
            <a:pPr>
              <a:spcAft>
                <a:spcPts val="1200"/>
              </a:spcAft>
            </a:pPr>
            <a:r>
              <a:rPr lang="en-US" sz="2400" dirty="0"/>
              <a:t> The model would imply a specific ordering of the outcome, and would treat a one-unit change in </a:t>
            </a:r>
            <a:r>
              <a:rPr lang="en-US" sz="2400" i="1" dirty="0"/>
              <a:t>y</a:t>
            </a:r>
            <a:r>
              <a:rPr lang="en-US" sz="2400" dirty="0"/>
              <a:t> equivalent.  The jump from </a:t>
            </a:r>
            <a:r>
              <a:rPr lang="en-US" sz="2400" i="1" dirty="0"/>
              <a:t>y</a:t>
            </a:r>
            <a:r>
              <a:rPr lang="en-US" sz="2400" dirty="0"/>
              <a:t>=1 to y=2 (</a:t>
            </a:r>
            <a:r>
              <a:rPr lang="en-US" sz="2400" dirty="0">
                <a:solidFill>
                  <a:schemeClr val="accent6">
                    <a:lumMod val="75000"/>
                  </a:schemeClr>
                </a:solidFill>
              </a:rPr>
              <a:t>CS </a:t>
            </a:r>
            <a:r>
              <a:rPr lang="en-US" sz="2400" dirty="0"/>
              <a:t>to </a:t>
            </a:r>
            <a:r>
              <a:rPr lang="en-US" sz="2400" dirty="0">
                <a:solidFill>
                  <a:schemeClr val="accent6">
                    <a:lumMod val="75000"/>
                  </a:schemeClr>
                </a:solidFill>
              </a:rPr>
              <a:t>Statistics</a:t>
            </a:r>
            <a:r>
              <a:rPr lang="en-US" sz="2400" dirty="0"/>
              <a:t>) should not be interpreted as the same as a jump from </a:t>
            </a:r>
            <a:r>
              <a:rPr lang="en-US" sz="2400" i="1" dirty="0"/>
              <a:t>y</a:t>
            </a:r>
            <a:r>
              <a:rPr lang="en-US" sz="2400" dirty="0"/>
              <a:t>=2 to </a:t>
            </a:r>
            <a:r>
              <a:rPr lang="en-US" sz="2400" i="1" dirty="0"/>
              <a:t>y</a:t>
            </a:r>
            <a:r>
              <a:rPr lang="en-US" sz="2400" dirty="0"/>
              <a:t>=3 (</a:t>
            </a:r>
            <a:r>
              <a:rPr lang="en-US" sz="2400" dirty="0">
                <a:solidFill>
                  <a:schemeClr val="accent6">
                    <a:lumMod val="75000"/>
                  </a:schemeClr>
                </a:solidFill>
              </a:rPr>
              <a:t>Statistics</a:t>
            </a:r>
            <a:r>
              <a:rPr lang="en-US" sz="2400" dirty="0"/>
              <a:t> to </a:t>
            </a:r>
            <a:r>
              <a:rPr lang="en-US" sz="2400" dirty="0">
                <a:solidFill>
                  <a:schemeClr val="accent6">
                    <a:lumMod val="75000"/>
                  </a:schemeClr>
                </a:solidFill>
              </a:rPr>
              <a:t>everyone</a:t>
            </a:r>
            <a:r>
              <a:rPr lang="en-US" sz="2400" dirty="0">
                <a:solidFill>
                  <a:schemeClr val="tx2"/>
                </a:solidFill>
              </a:rPr>
              <a:t> </a:t>
            </a:r>
            <a:r>
              <a:rPr lang="en-US" sz="2400" dirty="0">
                <a:solidFill>
                  <a:schemeClr val="accent6">
                    <a:lumMod val="75000"/>
                  </a:schemeClr>
                </a:solidFill>
              </a:rPr>
              <a:t>else</a:t>
            </a:r>
            <a:r>
              <a:rPr lang="en-US" sz="2400" dirty="0"/>
              <a:t>).    </a:t>
            </a:r>
          </a:p>
          <a:p>
            <a:pPr>
              <a:spcAft>
                <a:spcPts val="1200"/>
              </a:spcAft>
            </a:pPr>
            <a:r>
              <a:rPr lang="en-US" sz="2400" dirty="0"/>
              <a:t>Similarly, the response variable could be reordered such that </a:t>
            </a:r>
            <a:r>
              <a:rPr lang="en-US" sz="2400" i="1" dirty="0"/>
              <a:t>y</a:t>
            </a:r>
            <a:r>
              <a:rPr lang="en-US" sz="2400" dirty="0"/>
              <a:t>=1 represents </a:t>
            </a:r>
            <a:r>
              <a:rPr lang="en-US" sz="2400" dirty="0">
                <a:solidFill>
                  <a:schemeClr val="accent6">
                    <a:lumMod val="75000"/>
                  </a:schemeClr>
                </a:solidFill>
              </a:rPr>
              <a:t>Statistics</a:t>
            </a:r>
            <a:r>
              <a:rPr lang="en-US" sz="2400" dirty="0"/>
              <a:t> and </a:t>
            </a:r>
            <a:r>
              <a:rPr lang="en-US" sz="2400" i="1" dirty="0"/>
              <a:t>y</a:t>
            </a:r>
            <a:r>
              <a:rPr lang="en-US" sz="2400" dirty="0"/>
              <a:t>=2 represents </a:t>
            </a:r>
            <a:r>
              <a:rPr lang="en-US" sz="2400" dirty="0">
                <a:solidFill>
                  <a:schemeClr val="accent6">
                    <a:lumMod val="75000"/>
                  </a:schemeClr>
                </a:solidFill>
              </a:rPr>
              <a:t>CS</a:t>
            </a:r>
            <a:r>
              <a:rPr lang="en-US" sz="2400" dirty="0"/>
              <a:t>, and then the model estimates and predictions would be fundamentally different.    </a:t>
            </a:r>
          </a:p>
          <a:p>
            <a:pPr>
              <a:spcAft>
                <a:spcPts val="1200"/>
              </a:spcAft>
            </a:pPr>
            <a:r>
              <a:rPr lang="en-US" sz="2400" dirty="0"/>
              <a:t>If the categorical response variable was </a:t>
            </a:r>
            <a:r>
              <a:rPr lang="en-US" sz="2400" b="1" i="1" dirty="0"/>
              <a:t>ordinal</a:t>
            </a:r>
            <a:r>
              <a:rPr lang="en-US" sz="2400" dirty="0"/>
              <a:t> (had a natural ordering, like class year, Freshman, Sophomore, etc.), then a linear regression model would make some sense but is still not ideal.	</a:t>
            </a:r>
          </a:p>
        </p:txBody>
      </p:sp>
    </p:spTree>
    <p:extLst>
      <p:ext uri="{BB962C8B-B14F-4D97-AF65-F5344CB8AC3E}">
        <p14:creationId xmlns:p14="http://schemas.microsoft.com/office/powerpoint/2010/main" val="15354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725173" cy="2111143"/>
              </a:xfrm>
            </p:spPr>
            <p:txBody>
              <a:bodyPr/>
              <a:lstStyle/>
              <a:p>
                <a:r>
                  <a:rPr lang="en-US" sz="2400" dirty="0"/>
                  <a:t>The simplest form of classification is when the response variable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has only two categories, and then an ordering of the categories is natural.  For example, an upperclassmen Harvard student could be categorized as (note, the </a:t>
                </a:r>
                <a14:m>
                  <m:oMath xmlns:m="http://schemas.openxmlformats.org/officeDocument/2006/math">
                    <m:r>
                      <a:rPr lang="en-US" sz="2400" i="1">
                        <a:latin typeface="Cambria Math" charset="0"/>
                      </a:rPr>
                      <m:t>𝑦</m:t>
                    </m:r>
                    <m:r>
                      <a:rPr lang="en-US" sz="2400" b="0" i="1" smtClean="0">
                        <a:latin typeface="Cambria Math" charset="0"/>
                      </a:rPr>
                      <m:t>=0</m:t>
                    </m:r>
                  </m:oMath>
                </a14:m>
                <a:r>
                  <a:rPr lang="en-US" sz="2400" dirty="0"/>
                  <a:t> category is a "catch-all" so it would involve both River House students and those who live in other situations: off campus, </a:t>
                </a:r>
                <a:r>
                  <a:rPr lang="en-US" sz="2400" dirty="0" err="1"/>
                  <a:t>etc</a:t>
                </a:r>
                <a:r>
                  <a:rPr lang="en-US" sz="2400" dirty="0"/>
                  <a:t>):</a:t>
                </a:r>
              </a:p>
              <a:p>
                <a:endParaRPr lang="en-US" sz="2400" dirty="0"/>
              </a:p>
              <a:p>
                <a:endParaRPr lang="en-US" sz="2400" dirty="0"/>
              </a:p>
              <a:p>
                <a:endParaRPr lang="en-US" sz="2400" dirty="0"/>
              </a:p>
              <a:p>
                <a:r>
                  <a:rPr lang="en-US" sz="2400" dirty="0"/>
                  <a:t>Linear regression could be used to predict </a:t>
                </a:r>
                <a14:m>
                  <m:oMath xmlns:m="http://schemas.openxmlformats.org/officeDocument/2006/math">
                    <m:r>
                      <a:rPr lang="en-US" sz="2400" b="0" i="1" smtClean="0">
                        <a:latin typeface="Cambria Math" charset="0"/>
                      </a:rPr>
                      <m:t>𝑦</m:t>
                    </m:r>
                  </m:oMath>
                </a14:m>
                <a:r>
                  <a:rPr lang="en-US" sz="2400" dirty="0"/>
                  <a:t> directly from a set of covariates (like sex, whether an athlete or not, concentration, GPA, etc.), and if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0.5</m:t>
                    </m:r>
                    <m:r>
                      <a:rPr lang="en-US" sz="2400" b="0" i="0" smtClean="0">
                        <a:latin typeface="Cambria Math" charset="0"/>
                        <a:ea typeface="Cambria Math" charset="0"/>
                        <a:cs typeface="Cambria Math" charset="0"/>
                      </a:rPr>
                      <m:t>,</m:t>
                    </m:r>
                  </m:oMath>
                </a14:m>
                <a:r>
                  <a:rPr lang="en-US" sz="2400" dirty="0"/>
                  <a:t> we could predict the student lives in the Quad and predict other houses if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r>
                      <a:rPr lang="mr-IN" sz="240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0.5</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25173" cy="2111143"/>
              </a:xfrm>
              <a:blipFill rotWithShape="0">
                <a:blip r:embed="rId2"/>
                <a:stretch>
                  <a:fillRect l="-910" t="-22478" r="-1364" b="-13227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395877" y="3482852"/>
            <a:ext cx="4475377" cy="771006"/>
          </a:xfrm>
          <a:prstGeom prst="rect">
            <a:avLst/>
          </a:prstGeom>
        </p:spPr>
      </p:pic>
    </p:spTree>
    <p:extLst>
      <p:ext uri="{BB962C8B-B14F-4D97-AF65-F5344CB8AC3E}">
        <p14:creationId xmlns:p14="http://schemas.microsoft.com/office/powerpoint/2010/main" val="4713488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p:sp>
        <p:nvSpPr>
          <p:cNvPr id="3" name="Content Placeholder 2"/>
          <p:cNvSpPr>
            <a:spLocks noGrp="1"/>
          </p:cNvSpPr>
          <p:nvPr>
            <p:ph idx="1"/>
          </p:nvPr>
        </p:nvSpPr>
        <p:spPr/>
        <p:txBody>
          <a:bodyPr/>
          <a:lstStyle/>
          <a:p>
            <a:r>
              <a:rPr lang="en-US" sz="2400" dirty="0"/>
              <a:t>What could go wrong with this linear regression model? </a:t>
            </a:r>
          </a:p>
          <a:p>
            <a:r>
              <a:rPr lang="en-US" sz="2400"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767" y="1711796"/>
            <a:ext cx="6712037" cy="4474691"/>
          </a:xfrm>
          <a:prstGeom prst="rect">
            <a:avLst/>
          </a:prstGeom>
        </p:spPr>
      </p:pic>
    </p:spTree>
    <p:extLst>
      <p:ext uri="{BB962C8B-B14F-4D97-AF65-F5344CB8AC3E}">
        <p14:creationId xmlns:p14="http://schemas.microsoft.com/office/powerpoint/2010/main" val="695478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4746857"/>
                <a:ext cx="10327008" cy="2111143"/>
              </a:xfrm>
            </p:spPr>
            <p:txBody>
              <a:bodyPr/>
              <a:lstStyle/>
              <a:p>
                <a:r>
                  <a:rPr lang="en-US" sz="2400" dirty="0"/>
                  <a:t>The main issue is you could get non-</a:t>
                </a:r>
                <a:r>
                  <a:rPr lang="en-US" sz="2400" dirty="0" err="1"/>
                  <a:t>sensical</a:t>
                </a:r>
                <a:r>
                  <a:rPr lang="en-US" sz="2400" dirty="0"/>
                  <a:t> values for </a:t>
                </a:r>
                <a14:m>
                  <m:oMath xmlns:m="http://schemas.openxmlformats.org/officeDocument/2006/math">
                    <m:r>
                      <a:rPr lang="en-US" sz="2400" i="1">
                        <a:latin typeface="Cambria Math" charset="0"/>
                      </a:rPr>
                      <m:t>𝑦</m:t>
                    </m:r>
                    <m:r>
                      <a:rPr lang="en-US" sz="2400" b="0" i="1" smtClean="0">
                        <a:latin typeface="Cambria Math" charset="0"/>
                      </a:rPr>
                      <m:t>.</m:t>
                    </m:r>
                  </m:oMath>
                </a14:m>
                <a:r>
                  <a:rPr lang="en-US" sz="2400" dirty="0"/>
                  <a:t>  Since this is modeling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i="1">
                        <a:latin typeface="Cambria Math" charset="0"/>
                      </a:rPr>
                      <m:t>𝑦</m:t>
                    </m:r>
                    <m:r>
                      <a:rPr lang="en-US" sz="2400" b="0" i="1" smtClean="0">
                        <a:latin typeface="Cambria Math" charset="0"/>
                      </a:rPr>
                      <m:t>=1)</m:t>
                    </m:r>
                    <m:r>
                      <a:rPr lang="en-US" sz="2400" i="1">
                        <a:latin typeface="Cambria Math" charset="0"/>
                      </a:rPr>
                      <m:t> </m:t>
                    </m:r>
                  </m:oMath>
                </a14:m>
                <a:r>
                  <a:rPr lang="en-US" sz="2400" dirty="0"/>
                  <a:t>, values for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below 0 and above 1 would be at odds with the natural measure for </a:t>
                </a:r>
                <a14:m>
                  <m:oMath xmlns:m="http://schemas.openxmlformats.org/officeDocument/2006/math">
                    <m:r>
                      <a:rPr lang="en-US" sz="2400" i="1" smtClean="0">
                        <a:latin typeface="Cambria Math" charset="0"/>
                      </a:rPr>
                      <m:t>𝑦</m:t>
                    </m:r>
                    <m:r>
                      <a:rPr lang="en-US" sz="2400" b="0" i="0" smtClean="0">
                        <a:latin typeface="Cambria Math" charset="0"/>
                      </a:rPr>
                      <m:t>. </m:t>
                    </m:r>
                  </m:oMath>
                </a14:m>
                <a:r>
                  <a:rPr lang="en-US" sz="2400" dirty="0"/>
                  <a:t>Linear regression can lead to this issue.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4746857"/>
                <a:ext cx="10327008" cy="2111143"/>
              </a:xfrm>
              <a:blipFill rotWithShape="0">
                <a:blip r:embed="rId2"/>
                <a:stretch>
                  <a:fillRect l="-945" t="-5491"/>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445" y="600169"/>
            <a:ext cx="6552170" cy="4368113"/>
          </a:xfrm>
          <a:prstGeom prst="rect">
            <a:avLst/>
          </a:prstGeom>
        </p:spPr>
      </p:pic>
    </p:spTree>
    <p:extLst>
      <p:ext uri="{BB962C8B-B14F-4D97-AF65-F5344CB8AC3E}">
        <p14:creationId xmlns:p14="http://schemas.microsoft.com/office/powerpoint/2010/main" val="793195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Response &amp; Logistic Regression</a:t>
            </a:r>
          </a:p>
        </p:txBody>
      </p:sp>
    </p:spTree>
    <p:extLst>
      <p:ext uri="{BB962C8B-B14F-4D97-AF65-F5344CB8AC3E}">
        <p14:creationId xmlns:p14="http://schemas.microsoft.com/office/powerpoint/2010/main" val="84515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#45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 y="2082113"/>
            <a:ext cx="5486400" cy="3657600"/>
          </a:xfrm>
          <a:prstGeom prst="rect">
            <a:avLst/>
          </a:prstGeom>
        </p:spPr>
      </p:pic>
      <p:grpSp>
        <p:nvGrpSpPr>
          <p:cNvPr id="5" name="Group 4"/>
          <p:cNvGrpSpPr/>
          <p:nvPr/>
        </p:nvGrpSpPr>
        <p:grpSpPr>
          <a:xfrm>
            <a:off x="2745410" y="1411485"/>
            <a:ext cx="9097298" cy="4328228"/>
            <a:chOff x="2745410" y="1411485"/>
            <a:chExt cx="9097298" cy="4328228"/>
          </a:xfrm>
        </p:grpSpPr>
        <p:grpSp>
          <p:nvGrpSpPr>
            <p:cNvPr id="3" name="Group 2"/>
            <p:cNvGrpSpPr/>
            <p:nvPr/>
          </p:nvGrpSpPr>
          <p:grpSpPr>
            <a:xfrm>
              <a:off x="5400790" y="2082113"/>
              <a:ext cx="6441918" cy="3657600"/>
              <a:chOff x="5400790" y="2082113"/>
              <a:chExt cx="6441918" cy="365760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308" y="2082113"/>
                <a:ext cx="5486400" cy="3657600"/>
              </a:xfrm>
              <a:prstGeom prst="rect">
                <a:avLst/>
              </a:prstGeom>
            </p:spPr>
          </p:pic>
          <p:sp>
            <p:nvSpPr>
              <p:cNvPr id="12" name="Right Arrow 11"/>
              <p:cNvSpPr/>
              <p:nvPr/>
            </p:nvSpPr>
            <p:spPr>
              <a:xfrm>
                <a:off x="5498757" y="3466756"/>
                <a:ext cx="857551" cy="494270"/>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5400790" y="3062514"/>
                    <a:ext cx="9555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400790" y="3062514"/>
                    <a:ext cx="955518" cy="276999"/>
                  </a:xfrm>
                  <a:prstGeom prst="rect">
                    <a:avLst/>
                  </a:prstGeom>
                  <a:blipFill rotWithShape="0">
                    <a:blip r:embed="rId4"/>
                    <a:stretch>
                      <a:fillRect l="-5096" t="-2174" r="-8280" b="-32609"/>
                    </a:stretch>
                  </a:blipFill>
                </p:spPr>
                <p:txBody>
                  <a:bodyPr/>
                  <a:lstStyle/>
                  <a:p>
                    <a:r>
                      <a:rPr lang="en-US">
                        <a:noFill/>
                      </a:rPr>
                      <a:t> </a:t>
                    </a:r>
                  </a:p>
                </p:txBody>
              </p:sp>
            </mc:Fallback>
          </mc:AlternateContent>
        </p:grpSp>
        <p:sp>
          <p:nvSpPr>
            <p:cNvPr id="4" name="TextBox 3"/>
            <p:cNvSpPr txBox="1"/>
            <p:nvPr/>
          </p:nvSpPr>
          <p:spPr>
            <a:xfrm>
              <a:off x="2745410" y="1411485"/>
              <a:ext cx="6364243" cy="461665"/>
            </a:xfrm>
            <a:prstGeom prst="rect">
              <a:avLst/>
            </a:prstGeom>
            <a:noFill/>
          </p:spPr>
          <p:txBody>
            <a:bodyPr wrap="none" rtlCol="0">
              <a:spAutoFit/>
            </a:bodyPr>
            <a:lstStyle/>
            <a:p>
              <a:r>
                <a:rPr lang="en-US" sz="2400" dirty="0">
                  <a:latin typeface="Karla" charset="0"/>
                  <a:ea typeface="Karla" charset="0"/>
                  <a:cs typeface="Karla" charset="0"/>
                </a:rPr>
                <a:t>Think of a function that would do this for us</a:t>
              </a:r>
            </a:p>
          </p:txBody>
        </p:sp>
      </p:grpSp>
    </p:spTree>
    <p:extLst>
      <p:ext uri="{BB962C8B-B14F-4D97-AF65-F5344CB8AC3E}">
        <p14:creationId xmlns:p14="http://schemas.microsoft.com/office/powerpoint/2010/main" val="11289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b="0" i="1" smtClean="0">
                            <a:latin typeface="Cambria Math" charset="0"/>
                          </a:rPr>
                          <m:t>𝑌</m:t>
                        </m:r>
                        <m:r>
                          <a:rPr lang="en-US" i="1">
                            <a:latin typeface="Cambria Math" charset="0"/>
                          </a:rPr>
                          <m:t>=1</m:t>
                        </m:r>
                      </m:e>
                    </m:d>
                  </m:oMath>
                </a14:m>
                <a:r>
                  <a:rPr lang="en-US" dirty="0"/>
                  <a:t>, to be outside the range of </a:t>
                </a:r>
                <a14:m>
                  <m:oMath xmlns:m="http://schemas.openxmlformats.org/officeDocument/2006/math">
                    <m:r>
                      <a:rPr lang="en-US" b="0" i="1" smtClean="0">
                        <a:latin typeface="Cambria Math" charset="0"/>
                      </a:rPr>
                      <m:t>[0,1]</m:t>
                    </m:r>
                  </m:oMath>
                </a14:m>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b="0" i="1" smtClean="0">
                            <a:latin typeface="Cambria Math" charset="0"/>
                          </a:rPr>
                          <m:t>𝑌</m:t>
                        </m:r>
                        <m:r>
                          <a:rPr lang="en-US" i="1">
                            <a:latin typeface="Cambria Math" charset="0"/>
                          </a:rPr>
                          <m:t>=1</m:t>
                        </m:r>
                      </m:e>
                    </m:d>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5783685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left.</a:t>
                </a:r>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is.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14121"/>
                </a:stretch>
              </a:blipFill>
            </p:spPr>
            <p:txBody>
              <a:bodyPr/>
              <a:lstStyle/>
              <a:p>
                <a:r>
                  <a:rPr lang="en-US">
                    <a:noFill/>
                  </a:rPr>
                  <a:t> </a:t>
                </a:r>
              </a:p>
            </p:txBody>
          </p:sp>
        </mc:Fallback>
      </mc:AlternateContent>
    </p:spTree>
    <p:extLst>
      <p:ext uri="{BB962C8B-B14F-4D97-AF65-F5344CB8AC3E}">
        <p14:creationId xmlns:p14="http://schemas.microsoft.com/office/powerpoint/2010/main" val="14981575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2286000"/>
            <a:ext cx="5486399" cy="3657600"/>
          </a:xfrm>
        </p:spPr>
      </p:pic>
      <p:pic>
        <p:nvPicPr>
          <p:cNvPr id="8" name="Picture 7"/>
          <p:cNvPicPr>
            <a:picLocks noChangeAspect="1"/>
          </p:cNvPicPr>
          <p:nvPr/>
        </p:nvPicPr>
        <p:blipFill>
          <a:blip r:embed="rId3"/>
          <a:stretch>
            <a:fillRect/>
          </a:stretch>
        </p:blipFill>
        <p:spPr>
          <a:xfrm>
            <a:off x="4075886" y="1187137"/>
            <a:ext cx="4240800" cy="750671"/>
          </a:xfrm>
          <a:prstGeom prst="rect">
            <a:avLst/>
          </a:prstGeom>
          <a:ln w="19050">
            <a:solidFill>
              <a:schemeClr val="tx1">
                <a:lumMod val="75000"/>
                <a:lumOff val="25000"/>
              </a:schemeClr>
            </a:solidFill>
          </a:ln>
          <a:effectLst/>
        </p:spPr>
      </p:pic>
    </p:spTree>
    <p:extLst>
      <p:ext uri="{BB962C8B-B14F-4D97-AF65-F5344CB8AC3E}">
        <p14:creationId xmlns:p14="http://schemas.microsoft.com/office/powerpoint/2010/main" val="1410471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sz="2400" dirty="0"/>
              <a:t>Why not Linear Regression?</a:t>
            </a:r>
          </a:p>
          <a:p>
            <a:pPr marL="457200" indent="-457200">
              <a:spcAft>
                <a:spcPts val="1200"/>
              </a:spcAft>
              <a:buFont typeface="Arial" charset="0"/>
              <a:buChar char="•"/>
            </a:pPr>
            <a:r>
              <a:rPr lang="en-US" sz="2400" dirty="0"/>
              <a:t>Binary Response &amp; Logistic Regression</a:t>
            </a:r>
          </a:p>
          <a:p>
            <a:pPr marL="457200" indent="-457200">
              <a:spcAft>
                <a:spcPts val="1200"/>
              </a:spcAft>
              <a:buFont typeface="Arial" charset="0"/>
              <a:buChar char="•"/>
            </a:pPr>
            <a:r>
              <a:rPr lang="en-US" sz="2400" dirty="0"/>
              <a:t>Estimating the Simple Logistic Model</a:t>
            </a:r>
          </a:p>
          <a:p>
            <a:pPr marL="457200" indent="-457200">
              <a:spcAft>
                <a:spcPts val="1200"/>
              </a:spcAft>
              <a:buFont typeface="Arial" charset="0"/>
              <a:buChar char="•"/>
            </a:pPr>
            <a:r>
              <a:rPr lang="en-US" sz="2400" dirty="0"/>
              <a:t>Classification using the Logistic Model</a:t>
            </a:r>
          </a:p>
          <a:p>
            <a:pPr marL="457200" indent="-457200">
              <a:spcAft>
                <a:spcPts val="1200"/>
              </a:spcAft>
              <a:buFont typeface="Arial" charset="0"/>
              <a:buChar char="•"/>
            </a:pPr>
            <a:r>
              <a:rPr lang="en-US" sz="2400" dirty="0"/>
              <a:t>Extending the Logistic Model</a:t>
            </a:r>
          </a:p>
          <a:p>
            <a:pPr marL="457200" indent="-457200">
              <a:spcAft>
                <a:spcPts val="1200"/>
              </a:spcAft>
              <a:buFont typeface="Arial" charset="0"/>
              <a:buChar char="•"/>
            </a:pPr>
            <a:r>
              <a:rPr lang="en-US" sz="2400" dirty="0"/>
              <a:t>Multiple Logistic Regression &amp; Regularization</a:t>
            </a:r>
          </a:p>
          <a:p>
            <a:pPr marL="457200" indent="-457200">
              <a:spcAft>
                <a:spcPts val="1200"/>
              </a:spcAft>
              <a:buFont typeface="Arial" charset="0"/>
              <a:buChar char="•"/>
            </a:pPr>
            <a:r>
              <a:rPr lang="en-US" sz="2400" dirty="0"/>
              <a:t>Classification Boundaries &amp; Metrics</a:t>
            </a:r>
          </a:p>
          <a:p>
            <a:pPr marL="457200" indent="-457200">
              <a:spcAft>
                <a:spcPts val="1200"/>
              </a:spcAft>
              <a:buFont typeface="Arial" charset="0"/>
              <a:buChar char="•"/>
            </a:pPr>
            <a:r>
              <a:rPr lang="en-US" sz="2400" i="1" dirty="0"/>
              <a:t>k</a:t>
            </a:r>
            <a:r>
              <a:rPr lang="en-US" sz="2400" dirty="0"/>
              <a:t>-NN for Classification</a:t>
            </a:r>
          </a:p>
          <a:p>
            <a:pPr>
              <a:spcAft>
                <a:spcPts val="1200"/>
              </a:spcAft>
            </a:pPr>
            <a:endParaRPr lang="en-US" sz="2400" dirty="0"/>
          </a:p>
          <a:p>
            <a:pPr>
              <a:spcAft>
                <a:spcPts val="1200"/>
              </a:spcAft>
            </a:pPr>
            <a:endParaRPr lang="en-US" sz="2400" dirty="0"/>
          </a:p>
        </p:txBody>
      </p:sp>
    </p:spTree>
    <p:extLst>
      <p:ext uri="{BB962C8B-B14F-4D97-AF65-F5344CB8AC3E}">
        <p14:creationId xmlns:p14="http://schemas.microsoft.com/office/powerpoint/2010/main" val="3699485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2286000"/>
            <a:ext cx="5486400" cy="3657600"/>
          </a:xfrm>
        </p:spPr>
      </p:pic>
      <p:pic>
        <p:nvPicPr>
          <p:cNvPr id="8" name="Picture 7"/>
          <p:cNvPicPr>
            <a:picLocks noChangeAspect="1"/>
          </p:cNvPicPr>
          <p:nvPr/>
        </p:nvPicPr>
        <p:blipFill>
          <a:blip r:embed="rId3"/>
          <a:stretch>
            <a:fillRect/>
          </a:stretch>
        </p:blipFill>
        <p:spPr>
          <a:xfrm>
            <a:off x="4075886" y="1187137"/>
            <a:ext cx="4240800" cy="750671"/>
          </a:xfrm>
          <a:prstGeom prst="rect">
            <a:avLst/>
          </a:prstGeom>
          <a:ln w="19050">
            <a:solidFill>
              <a:schemeClr val="tx1">
                <a:lumMod val="75000"/>
                <a:lumOff val="25000"/>
              </a:schemeClr>
            </a:solidFill>
          </a:ln>
          <a:effectLst/>
        </p:spPr>
      </p:pic>
    </p:spTree>
    <p:extLst>
      <p:ext uri="{BB962C8B-B14F-4D97-AF65-F5344CB8AC3E}">
        <p14:creationId xmlns:p14="http://schemas.microsoft.com/office/powerpoint/2010/main" val="341271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Logistic Regression </a:t>
            </a:r>
          </a:p>
        </p:txBody>
      </p:sp>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08593" y="1117672"/>
                <a:ext cx="10574814" cy="2111143"/>
              </a:xfrm>
            </p:spPr>
            <p:txBody>
              <a:bodyPr/>
              <a:lstStyle/>
              <a:p>
                <a:r>
                  <a:rPr lang="en-US" sz="2400" dirty="0"/>
                  <a:t>With a little bit of algebraic work, the logistic model can be rewritten as:</a:t>
                </a:r>
              </a:p>
              <a:p>
                <a:endParaRPr lang="en-US" sz="2400" dirty="0"/>
              </a:p>
              <a:p>
                <a:endParaRPr lang="en-US" sz="2400" dirty="0"/>
              </a:p>
              <a:p>
                <a:endParaRPr lang="en-US" sz="2400" dirty="0"/>
              </a:p>
              <a:p>
                <a:endParaRPr lang="en-US" sz="2400" dirty="0"/>
              </a:p>
              <a:p>
                <a:r>
                  <a:rPr lang="en-US" sz="2400" dirty="0"/>
                  <a:t>The value inside the natural log function </a:t>
                </a:r>
                <a14:m>
                  <m:oMath xmlns:m="http://schemas.openxmlformats.org/officeDocument/2006/math">
                    <m:f>
                      <m:fPr>
                        <m:ctrlPr>
                          <a:rPr lang="mr-IN" sz="2400" i="1" smtClean="0">
                            <a:latin typeface="Cambria Math" charset="0"/>
                          </a:rPr>
                        </m:ctrlPr>
                      </m:fPr>
                      <m:num>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num>
                      <m:den>
                        <m:r>
                          <a:rPr lang="en-US" sz="2400" b="0" i="1" smtClean="0">
                            <a:latin typeface="Cambria Math" charset="0"/>
                          </a:rPr>
                          <m:t>1−</m:t>
                        </m:r>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den>
                    </m:f>
                  </m:oMath>
                </a14:m>
                <a:r>
                  <a:rPr lang="en-US" sz="2400" dirty="0"/>
                  <a:t>, is called the </a:t>
                </a:r>
                <a:r>
                  <a:rPr lang="en-US" sz="2400" b="1" i="1" dirty="0"/>
                  <a:t>odds</a:t>
                </a:r>
                <a:r>
                  <a:rPr lang="en-US" sz="2400" dirty="0"/>
                  <a:t>, thus logistic regression is said to model the </a:t>
                </a:r>
                <a:r>
                  <a:rPr lang="en-US" sz="2400" b="1" i="1" dirty="0"/>
                  <a:t>log-odds</a:t>
                </a:r>
                <a:r>
                  <a:rPr lang="en-US" sz="2400" dirty="0"/>
                  <a:t> with a linear function of the predictors or features, </a:t>
                </a:r>
                <a14:m>
                  <m:oMath xmlns:m="http://schemas.openxmlformats.org/officeDocument/2006/math">
                    <m:r>
                      <a:rPr lang="en-US" sz="2400" b="0" i="1" smtClean="0">
                        <a:latin typeface="Cambria Math" charset="0"/>
                      </a:rPr>
                      <m:t>𝑋</m:t>
                    </m:r>
                  </m:oMath>
                </a14:m>
                <a:r>
                  <a:rPr lang="en-US" sz="2400" dirty="0"/>
                  <a:t>.  This gives us the natural interpretation of the estimates similar to linear regression: a one unit change in </a:t>
                </a:r>
                <a14:m>
                  <m:oMath xmlns:m="http://schemas.openxmlformats.org/officeDocument/2006/math">
                    <m:r>
                      <a:rPr lang="en-US" sz="2400" i="1">
                        <a:latin typeface="Cambria Math" charset="0"/>
                      </a:rPr>
                      <m:t>𝑋</m:t>
                    </m:r>
                  </m:oMath>
                </a14:m>
                <a:r>
                  <a:rPr lang="en-US" sz="2400" dirty="0"/>
                  <a:t> is associated with a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change in the log-odds of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or better yet, a one unit change in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 is associated with an </a:t>
                </a:r>
                <a14:m>
                  <m:oMath xmlns:m="http://schemas.openxmlformats.org/officeDocument/2006/math">
                    <m:sSup>
                      <m:sSupPr>
                        <m:ctrlPr>
                          <a:rPr lang="en-US" sz="2400" i="1" smtClean="0">
                            <a:latin typeface="Cambria Math" charset="0"/>
                          </a:rPr>
                        </m:ctrlPr>
                      </m:sSupPr>
                      <m:e>
                        <m:r>
                          <a:rPr lang="en-US" sz="2400" b="0" i="1" smtClean="0">
                            <a:latin typeface="Cambria Math" charset="0"/>
                          </a:rPr>
                          <m:t>𝑒</m:t>
                        </m:r>
                      </m:e>
                      <m:sup>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sup>
                    </m:sSup>
                  </m:oMath>
                </a14:m>
                <a:r>
                  <a:rPr lang="en-US" sz="2400" dirty="0"/>
                  <a:t> change in the odds that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08593" y="1117672"/>
                <a:ext cx="10574814" cy="2111143"/>
              </a:xfrm>
              <a:blipFill rotWithShape="0">
                <a:blip r:embed="rId2"/>
                <a:stretch>
                  <a:fillRect l="-923" t="-2305" b="-153890"/>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2670846" y="1936392"/>
            <a:ext cx="6489700" cy="1104900"/>
          </a:xfrm>
          <a:prstGeom prst="rect">
            <a:avLst/>
          </a:prstGeom>
        </p:spPr>
      </p:pic>
    </p:spTree>
    <p:extLst>
      <p:ext uri="{BB962C8B-B14F-4D97-AF65-F5344CB8AC3E}">
        <p14:creationId xmlns:p14="http://schemas.microsoft.com/office/powerpoint/2010/main" val="6448893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Simple Logistic Model</a:t>
            </a:r>
          </a:p>
        </p:txBody>
      </p:sp>
    </p:spTree>
    <p:extLst>
      <p:ext uri="{BB962C8B-B14F-4D97-AF65-F5344CB8AC3E}">
        <p14:creationId xmlns:p14="http://schemas.microsoft.com/office/powerpoint/2010/main" val="797274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Unlike in linear regression where there exists a closed-form solution to finding the estimates,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’s, for the true parameters, logistic regression estimates cannot be calculated through simple matrix multiplication.</a:t>
                </a:r>
              </a:p>
              <a:p>
                <a:pPr>
                  <a:spcAft>
                    <a:spcPts val="1800"/>
                  </a:spcAft>
                </a:pPr>
                <a:r>
                  <a:rPr lang="en-US" sz="2400" b="1" dirty="0" smtClean="0"/>
                  <a:t>Question: </a:t>
                </a:r>
                <a:r>
                  <a:rPr lang="en-US" sz="2400" dirty="0" smtClean="0"/>
                  <a:t>In </a:t>
                </a:r>
                <a:r>
                  <a:rPr lang="en-US" sz="2400" dirty="0"/>
                  <a:t>linear regression what loss function was used to determine </a:t>
                </a:r>
                <a:r>
                  <a:rPr lang="en-US" sz="2400" dirty="0" smtClean="0"/>
                  <a:t>the parameter </a:t>
                </a:r>
                <a:r>
                  <a:rPr lang="en-US" sz="2400" dirty="0"/>
                  <a:t>estimates?	</a:t>
                </a:r>
              </a:p>
              <a:p>
                <a:pPr>
                  <a:spcAft>
                    <a:spcPts val="1800"/>
                  </a:spcAft>
                </a:pPr>
                <a:r>
                  <a:rPr lang="en-US" sz="2400" b="1" dirty="0" smtClean="0"/>
                  <a:t>Question: </a:t>
                </a:r>
                <a:r>
                  <a:rPr lang="en-US" sz="2400" dirty="0" smtClean="0"/>
                  <a:t>What </a:t>
                </a:r>
                <a:r>
                  <a:rPr lang="en-US" sz="2400" dirty="0"/>
                  <a:t>was the probabilistic perspective on linear regression?	</a:t>
                </a:r>
              </a:p>
              <a:p>
                <a:pPr>
                  <a:spcAft>
                    <a:spcPts val="1800"/>
                  </a:spcAft>
                </a:pPr>
                <a:r>
                  <a:rPr lang="en-US" sz="2400" dirty="0"/>
                  <a:t>Logistic Regression also has a likelihood based approach to estimating parameter coefficients.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63" b="-94813"/>
                </a:stretch>
              </a:blipFill>
            </p:spPr>
            <p:txBody>
              <a:bodyPr/>
              <a:lstStyle/>
              <a:p>
                <a:r>
                  <a:rPr lang="en-US">
                    <a:noFill/>
                  </a:rPr>
                  <a:t> </a:t>
                </a:r>
              </a:p>
            </p:txBody>
          </p:sp>
        </mc:Fallback>
      </mc:AlternateContent>
    </p:spTree>
    <p:extLst>
      <p:ext uri="{BB962C8B-B14F-4D97-AF65-F5344CB8AC3E}">
        <p14:creationId xmlns:p14="http://schemas.microsoft.com/office/powerpoint/2010/main" val="2635873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15984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157" y="1524000"/>
            <a:ext cx="5486400" cy="36576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796478" y="1524000"/>
                <a:ext cx="5065486" cy="1954318"/>
              </a:xfrm>
              <a:prstGeom prst="rect">
                <a:avLst/>
              </a:prstGeom>
              <a:noFill/>
            </p:spPr>
            <p:txBody>
              <a:bodyPr wrap="square" rtlCol="0">
                <a:spAutoFit/>
              </a:bodyPr>
              <a:lstStyle/>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oMath>
                </a14:m>
                <a:endParaRPr lang="en-US" sz="2400" dirty="0">
                  <a:solidFill>
                    <a:schemeClr val="tx1">
                      <a:lumMod val="75000"/>
                      <a:lumOff val="25000"/>
                    </a:schemeClr>
                  </a:solidFill>
                </a:endParaRPr>
              </a:p>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=0:1−</m:t>
                    </m:r>
                    <m:r>
                      <a:rPr lang="en-US" sz="2400" b="0" i="1" smtClean="0">
                        <a:solidFill>
                          <a:schemeClr val="tx1">
                            <a:lumMod val="75000"/>
                            <a:lumOff val="25000"/>
                          </a:schemeClr>
                        </a:solidFill>
                        <a:latin typeface="Cambria Math" charset="0"/>
                      </a:rPr>
                      <m:t>𝑝</m:t>
                    </m:r>
                  </m:oMath>
                </a14:m>
                <a:r>
                  <a:rPr lang="en-US" sz="2400" dirty="0">
                    <a:solidFill>
                      <a:schemeClr val="tx1">
                        <a:lumMod val="75000"/>
                        <a:lumOff val="25000"/>
                      </a:schemeClr>
                    </a:solidFill>
                  </a:rPr>
                  <a:t> </a:t>
                </a:r>
              </a:p>
              <a:p>
                <a:endParaRPr lang="en-US" sz="2400" dirty="0">
                  <a:solidFill>
                    <a:schemeClr val="tx1">
                      <a:lumMod val="75000"/>
                      <a:lumOff val="25000"/>
                    </a:schemeClr>
                  </a:solidFill>
                </a:endParaRPr>
              </a:p>
              <a:p>
                <a:pPr/>
                <a14:m>
                  <m:oMathPara xmlns:m="http://schemas.openxmlformats.org/officeDocument/2006/math">
                    <m:oMathParaPr>
                      <m:jc m:val="left"/>
                    </m:oMathParaPr>
                    <m:oMath xmlns:m="http://schemas.openxmlformats.org/officeDocument/2006/math">
                      <m:sSup>
                        <m:sSupPr>
                          <m:ctrlPr>
                            <a:rPr lang="en-US" sz="2400" i="1" smtClean="0">
                              <a:solidFill>
                                <a:schemeClr val="tx1">
                                  <a:lumMod val="75000"/>
                                  <a:lumOff val="25000"/>
                                </a:schemeClr>
                              </a:solidFill>
                              <a:latin typeface="Cambria Math" charset="0"/>
                            </a:rPr>
                          </m:ctrlPr>
                        </m:sSupPr>
                        <m:e>
                          <m:r>
                            <a:rPr lang="en-US" sz="2400" b="0" i="1" smtClean="0">
                              <a:solidFill>
                                <a:schemeClr val="tx1">
                                  <a:lumMod val="75000"/>
                                  <a:lumOff val="25000"/>
                                </a:schemeClr>
                              </a:solidFill>
                              <a:latin typeface="Cambria Math" charset="0"/>
                            </a:rPr>
                            <m:t>𝑃</m:t>
                          </m:r>
                          <m:d>
                            <m:dPr>
                              <m:ctrlPr>
                                <a:rPr lang="en-US" sz="2400" b="0" i="1" smtClean="0">
                                  <a:solidFill>
                                    <a:schemeClr val="tx1">
                                      <a:lumMod val="75000"/>
                                      <a:lumOff val="25000"/>
                                    </a:schemeClr>
                                  </a:solidFill>
                                  <a:latin typeface="Cambria Math" charset="0"/>
                                </a:rPr>
                              </m:ctrlPr>
                            </m:dPr>
                            <m:e>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𝑦</m:t>
                              </m:r>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𝑝</m:t>
                          </m:r>
                        </m:e>
                        <m:sup>
                          <m:r>
                            <a:rPr lang="en-US" sz="2400" b="0" i="1" smtClean="0">
                              <a:solidFill>
                                <a:schemeClr val="tx1">
                                  <a:lumMod val="75000"/>
                                  <a:lumOff val="25000"/>
                                </a:schemeClr>
                              </a:solidFill>
                              <a:latin typeface="Cambria Math" charset="0"/>
                            </a:rPr>
                            <m:t>𝑦</m:t>
                          </m:r>
                        </m:sup>
                      </m:sSup>
                      <m:sSup>
                        <m:sSupPr>
                          <m:ctrlPr>
                            <a:rPr lang="en-US" sz="2400" i="1" smtClean="0">
                              <a:solidFill>
                                <a:schemeClr val="tx1">
                                  <a:lumMod val="75000"/>
                                  <a:lumOff val="25000"/>
                                </a:schemeClr>
                              </a:solidFill>
                              <a:latin typeface="Cambria Math" charset="0"/>
                            </a:rPr>
                          </m:ctrlPr>
                        </m:sSupPr>
                        <m:e>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e>
                        <m:sup>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sup>
                      </m:sSup>
                    </m:oMath>
                  </m:oMathPara>
                </a14:m>
                <a:endParaRPr lang="en-US" sz="2400" dirty="0"/>
              </a:p>
              <a:p>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796478" y="1524000"/>
                <a:ext cx="5065486" cy="1954318"/>
              </a:xfrm>
              <a:prstGeom prst="rect">
                <a:avLst/>
              </a:prstGeom>
              <a:blipFill>
                <a:blip r:embed="rId3"/>
                <a:stretch>
                  <a:fillRect l="-2005" t="-19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5796478" y="3478318"/>
                <a:ext cx="5812972" cy="2308324"/>
              </a:xfrm>
              <a:prstGeom prst="rect">
                <a:avLst/>
              </a:prstGeom>
              <a:noFill/>
            </p:spPr>
            <p:txBody>
              <a:bodyPr wrap="square" rtlCol="0">
                <a:spAutoFit/>
              </a:bodyPr>
              <a:lstStyle/>
              <a:p>
                <a:r>
                  <a:rPr lang="en-US" sz="2400" dirty="0">
                    <a:solidFill>
                      <a:schemeClr val="tx1">
                        <a:lumMod val="75000"/>
                        <a:lumOff val="25000"/>
                      </a:schemeClr>
                    </a:solidFill>
                    <a:latin typeface="Cambria Math" charset="0"/>
                  </a:rPr>
                  <a:t>Where:</a:t>
                </a:r>
                <a:endParaRPr lang="en-US" sz="2400" b="0" dirty="0">
                  <a:solidFill>
                    <a:schemeClr val="tx1">
                      <a:lumMod val="75000"/>
                      <a:lumOff val="25000"/>
                    </a:schemeClr>
                  </a:solidFill>
                  <a:latin typeface="Cambria Math" charset="0"/>
                </a:endParaRPr>
              </a:p>
              <a:p>
                <a14:m>
                  <m:oMath xmlns:m="http://schemas.openxmlformats.org/officeDocument/2006/math">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𝑃</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𝑋</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a14:m>
                <a:r>
                  <a:rPr lang="en-US" sz="2400" dirty="0">
                    <a:solidFill>
                      <a:schemeClr val="tx1">
                        <a:lumMod val="75000"/>
                        <a:lumOff val="25000"/>
                      </a:schemeClr>
                    </a:solidFill>
                  </a:rPr>
                  <a:t> and therefore </a:t>
                </a:r>
                <a:r>
                  <a:rPr lang="en-US" sz="2400" i="1" dirty="0">
                    <a:solidFill>
                      <a:schemeClr val="tx1">
                        <a:lumMod val="75000"/>
                        <a:lumOff val="25000"/>
                      </a:schemeClr>
                    </a:solidFill>
                  </a:rPr>
                  <a:t>p</a:t>
                </a:r>
                <a:r>
                  <a:rPr lang="en-US" sz="2400" dirty="0">
                    <a:solidFill>
                      <a:schemeClr val="tx1">
                        <a:lumMod val="75000"/>
                        <a:lumOff val="25000"/>
                      </a:schemeClr>
                    </a:solidFill>
                  </a:rPr>
                  <a:t> depends on X.</a:t>
                </a:r>
              </a:p>
              <a:p>
                <a:r>
                  <a:rPr lang="en-US" sz="2400" dirty="0">
                    <a:solidFill>
                      <a:schemeClr val="tx1">
                        <a:lumMod val="75000"/>
                        <a:lumOff val="25000"/>
                      </a:schemeClr>
                    </a:solidFill>
                  </a:rPr>
                  <a:t>Thus not every </a:t>
                </a:r>
                <a:r>
                  <a:rPr lang="en-US" sz="2400" i="1" dirty="0">
                    <a:solidFill>
                      <a:schemeClr val="tx1">
                        <a:lumMod val="75000"/>
                        <a:lumOff val="25000"/>
                      </a:schemeClr>
                    </a:solidFill>
                  </a:rPr>
                  <a:t>p</a:t>
                </a:r>
                <a:r>
                  <a:rPr lang="en-US" sz="2400" dirty="0">
                    <a:solidFill>
                      <a:schemeClr val="tx1">
                        <a:lumMod val="75000"/>
                        <a:lumOff val="25000"/>
                      </a:schemeClr>
                    </a:solidFill>
                  </a:rPr>
                  <a:t> is the same for each individual measurement. </a:t>
                </a:r>
              </a:p>
              <a:p>
                <a:endParaRPr lang="en-US" sz="2400" dirty="0">
                  <a:solidFill>
                    <a:schemeClr val="tx1">
                      <a:lumMod val="75000"/>
                      <a:lumOff val="25000"/>
                    </a:schemeClr>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5796478" y="3478318"/>
                <a:ext cx="5812972" cy="2308324"/>
              </a:xfrm>
              <a:prstGeom prst="rect">
                <a:avLst/>
              </a:prstGeom>
              <a:blipFill rotWithShape="0">
                <a:blip r:embed="rId4"/>
                <a:stretch>
                  <a:fillRect l="-1679" t="-2116"/>
                </a:stretch>
              </a:blipFill>
            </p:spPr>
            <p:txBody>
              <a:bodyPr/>
              <a:lstStyle/>
              <a:p>
                <a:r>
                  <a:rPr lang="en-US">
                    <a:noFill/>
                  </a:rPr>
                  <a:t> </a:t>
                </a:r>
              </a:p>
            </p:txBody>
          </p:sp>
        </mc:Fallback>
      </mc:AlternateContent>
    </p:spTree>
    <p:extLst>
      <p:ext uri="{BB962C8B-B14F-4D97-AF65-F5344CB8AC3E}">
        <p14:creationId xmlns:p14="http://schemas.microsoft.com/office/powerpoint/2010/main" val="18236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79167E-6 1.11111E-6 L -0.20652 -0.00185 " pathEditMode="relative" rAng="0" ptsTypes="AA">
                                      <p:cBhvr>
                                        <p:cTn id="10" dur="2000" fill="hold"/>
                                        <p:tgtEl>
                                          <p:spTgt spid="5"/>
                                        </p:tgtEl>
                                        <p:attrNameLst>
                                          <p:attrName>ppt_x</p:attrName>
                                          <p:attrName>ppt_y</p:attrName>
                                        </p:attrNameLst>
                                      </p:cBhvr>
                                      <p:rCtr x="-10326" y="-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sp>
        <p:nvSpPr>
          <p:cNvPr id="12" name="Content Placeholder 2"/>
          <p:cNvSpPr>
            <a:spLocks noGrp="1"/>
          </p:cNvSpPr>
          <p:nvPr>
            <p:ph idx="1"/>
          </p:nvPr>
        </p:nvSpPr>
        <p:spPr>
          <a:xfrm>
            <a:off x="808593" y="1117672"/>
            <a:ext cx="10574814" cy="2111143"/>
          </a:xfrm>
        </p:spPr>
        <p:txBody>
          <a:bodyPr/>
          <a:lstStyle/>
          <a:p>
            <a:r>
              <a:rPr lang="en-US" sz="2400" dirty="0"/>
              <a:t>The likelihood of a single observation for </a:t>
            </a:r>
            <a:r>
              <a:rPr lang="en-US" sz="2400" i="1" dirty="0"/>
              <a:t>p</a:t>
            </a:r>
            <a:r>
              <a:rPr lang="en-US" sz="2400" dirty="0"/>
              <a:t> given </a:t>
            </a:r>
            <a:r>
              <a:rPr lang="en-US" sz="2400" i="1" dirty="0"/>
              <a:t>x and y </a:t>
            </a:r>
            <a:r>
              <a:rPr lang="en-US" sz="2400" dirty="0"/>
              <a:t> is:</a:t>
            </a:r>
          </a:p>
          <a:p>
            <a:endParaRPr lang="en-US" sz="2400" dirty="0"/>
          </a:p>
          <a:p>
            <a:endParaRPr lang="en-US" sz="2400" dirty="0"/>
          </a:p>
          <a:p>
            <a:r>
              <a:rPr lang="en-US" sz="2400" dirty="0"/>
              <a:t>Given the observations are independent, what is the likelihood function for </a:t>
            </a:r>
            <a:r>
              <a:rPr lang="en-US" sz="2400" i="1" dirty="0"/>
              <a:t>p</a:t>
            </a:r>
            <a:r>
              <a:rPr lang="en-US" sz="2400" dirty="0"/>
              <a:t>?</a:t>
            </a:r>
          </a:p>
        </p:txBody>
      </p:sp>
      <p:pic>
        <p:nvPicPr>
          <p:cNvPr id="3" name="Picture 2"/>
          <p:cNvPicPr>
            <a:picLocks noChangeAspect="1"/>
          </p:cNvPicPr>
          <p:nvPr/>
        </p:nvPicPr>
        <p:blipFill>
          <a:blip r:embed="rId2"/>
          <a:stretch>
            <a:fillRect/>
          </a:stretch>
        </p:blipFill>
        <p:spPr>
          <a:xfrm>
            <a:off x="2880632" y="1827419"/>
            <a:ext cx="6430736" cy="461639"/>
          </a:xfrm>
          <a:prstGeom prst="rect">
            <a:avLst/>
          </a:prstGeom>
        </p:spPr>
      </p:pic>
      <p:pic>
        <p:nvPicPr>
          <p:cNvPr id="4" name="Picture 3"/>
          <p:cNvPicPr>
            <a:picLocks noChangeAspect="1"/>
          </p:cNvPicPr>
          <p:nvPr/>
        </p:nvPicPr>
        <p:blipFill>
          <a:blip r:embed="rId3"/>
          <a:stretch>
            <a:fillRect/>
          </a:stretch>
        </p:blipFill>
        <p:spPr>
          <a:xfrm>
            <a:off x="2683327" y="3531477"/>
            <a:ext cx="7160521" cy="814170"/>
          </a:xfrm>
          <a:prstGeom prst="rect">
            <a:avLst/>
          </a:prstGeom>
        </p:spPr>
      </p:pic>
      <p:pic>
        <p:nvPicPr>
          <p:cNvPr id="13" name="Picture 12"/>
          <p:cNvPicPr>
            <a:picLocks noChangeAspect="1"/>
          </p:cNvPicPr>
          <p:nvPr/>
        </p:nvPicPr>
        <p:blipFill>
          <a:blip r:embed="rId4"/>
          <a:stretch>
            <a:fillRect/>
          </a:stretch>
        </p:blipFill>
        <p:spPr>
          <a:xfrm>
            <a:off x="2683327" y="4712711"/>
            <a:ext cx="7578273" cy="1069637"/>
          </a:xfrm>
          <a:prstGeom prst="rect">
            <a:avLst/>
          </a:prstGeom>
        </p:spPr>
      </p:pic>
    </p:spTree>
    <p:extLst>
      <p:ext uri="{BB962C8B-B14F-4D97-AF65-F5344CB8AC3E}">
        <p14:creationId xmlns:p14="http://schemas.microsoft.com/office/powerpoint/2010/main" val="17021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sp>
        <p:nvSpPr>
          <p:cNvPr id="12" name="Content Placeholder 2"/>
          <p:cNvSpPr>
            <a:spLocks noGrp="1"/>
          </p:cNvSpPr>
          <p:nvPr>
            <p:ph idx="1"/>
          </p:nvPr>
        </p:nvSpPr>
        <p:spPr>
          <a:xfrm>
            <a:off x="918124" y="2704706"/>
            <a:ext cx="10924583" cy="2111143"/>
          </a:xfrm>
        </p:spPr>
        <p:txBody>
          <a:bodyPr/>
          <a:lstStyle/>
          <a:p>
            <a:pPr>
              <a:spcAft>
                <a:spcPts val="1200"/>
              </a:spcAft>
            </a:pPr>
            <a:r>
              <a:rPr lang="en-US" sz="2400" dirty="0"/>
              <a:t>How do we maximize this?</a:t>
            </a:r>
          </a:p>
          <a:p>
            <a:pPr>
              <a:spcAft>
                <a:spcPts val="1200"/>
              </a:spcAft>
            </a:pPr>
            <a:r>
              <a:rPr lang="en-US" sz="2400" dirty="0"/>
              <a:t>Take the log and differentiate! </a:t>
            </a:r>
          </a:p>
          <a:p>
            <a:pPr>
              <a:spcAft>
                <a:spcPts val="1200"/>
              </a:spcAft>
            </a:pPr>
            <a:r>
              <a:rPr lang="en-US" sz="2400" dirty="0"/>
              <a:t>But </a:t>
            </a:r>
            <a:r>
              <a:rPr lang="en-US" sz="2400" dirty="0" err="1"/>
              <a:t>jeeze</a:t>
            </a:r>
            <a:r>
              <a:rPr lang="en-US" sz="2400" dirty="0"/>
              <a:t> does this look messy?!  It will not necessarily have a closed form solution?  So how do we determine the parameter estimates?  Through an iterative approach (we will talk more about it later in the lecture).</a:t>
            </a:r>
          </a:p>
        </p:txBody>
      </p:sp>
      <p:pic>
        <p:nvPicPr>
          <p:cNvPr id="5" name="Picture 4"/>
          <p:cNvPicPr>
            <a:picLocks noChangeAspect="1"/>
          </p:cNvPicPr>
          <p:nvPr/>
        </p:nvPicPr>
        <p:blipFill>
          <a:blip r:embed="rId2"/>
          <a:stretch>
            <a:fillRect/>
          </a:stretch>
        </p:blipFill>
        <p:spPr>
          <a:xfrm>
            <a:off x="2081893" y="1238173"/>
            <a:ext cx="8034564" cy="1134040"/>
          </a:xfrm>
          <a:prstGeom prst="rect">
            <a:avLst/>
          </a:prstGeom>
        </p:spPr>
      </p:pic>
    </p:spTree>
    <p:extLst>
      <p:ext uri="{BB962C8B-B14F-4D97-AF65-F5344CB8AC3E}">
        <p14:creationId xmlns:p14="http://schemas.microsoft.com/office/powerpoint/2010/main" val="12467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How should we visualize these data?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629549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a:xfrm>
            <a:off x="833414" y="1177758"/>
            <a:ext cx="11009293" cy="2111143"/>
          </a:xfrm>
        </p:spPr>
        <p:txBody>
          <a:bodyPr/>
          <a:lstStyle/>
          <a:p>
            <a:r>
              <a:rPr lang="en-US" sz="2400" dirty="0"/>
              <a:t>There are various ways to fit a logistic model to this data set in Python. The most straightforward in </a:t>
            </a:r>
            <a:r>
              <a:rPr lang="en-US" sz="2400" dirty="0" err="1">
                <a:latin typeface="Courier" charset="0"/>
                <a:ea typeface="Courier" charset="0"/>
                <a:cs typeface="Courier" charset="0"/>
              </a:rPr>
              <a:t>sklearn</a:t>
            </a:r>
            <a:r>
              <a:rPr lang="en-US" sz="2400" dirty="0"/>
              <a:t> is via  </a:t>
            </a:r>
            <a:r>
              <a:rPr lang="en-US" sz="2400" dirty="0" err="1">
                <a:latin typeface="Courier" charset="0"/>
                <a:ea typeface="Courier" charset="0"/>
                <a:cs typeface="Courier" charset="0"/>
              </a:rPr>
              <a:t>linear_model.LogisticRegression</a:t>
            </a:r>
            <a:r>
              <a:rPr lang="en-US" sz="2400" dirty="0"/>
              <a:t>.  A little bit of preprocessing work may need to be done first.	</a:t>
            </a:r>
          </a:p>
        </p:txBody>
      </p:sp>
      <p:pic>
        <p:nvPicPr>
          <p:cNvPr id="67" name="Picture 66"/>
          <p:cNvPicPr>
            <a:picLocks noChangeAspect="1"/>
          </p:cNvPicPr>
          <p:nvPr/>
        </p:nvPicPr>
        <p:blipFill>
          <a:blip r:embed="rId2"/>
          <a:stretch>
            <a:fillRect/>
          </a:stretch>
        </p:blipFill>
        <p:spPr>
          <a:xfrm>
            <a:off x="1343889" y="2839070"/>
            <a:ext cx="9507051" cy="3996595"/>
          </a:xfrm>
          <a:prstGeom prst="rect">
            <a:avLst/>
          </a:prstGeom>
        </p:spPr>
      </p:pic>
      <p:sp>
        <p:nvSpPr>
          <p:cNvPr id="68" name="Oval 67"/>
          <p:cNvSpPr/>
          <p:nvPr/>
        </p:nvSpPr>
        <p:spPr>
          <a:xfrm>
            <a:off x="5049587" y="3482852"/>
            <a:ext cx="1288473" cy="429491"/>
          </a:xfrm>
          <a:prstGeom prst="ellipse">
            <a:avLst/>
          </a:prstGeom>
          <a:noFill/>
          <a:ln w="158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5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1-2 </a:t>
            </a:r>
            <a:r>
              <a:rPr lang="en-US" dirty="0"/>
              <a:t>Advertising Data</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9109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545" y="1212273"/>
            <a:ext cx="7284027" cy="4856018"/>
          </a:xfrm>
          <a:prstGeom prst="rect">
            <a:avLst/>
          </a:prstGeom>
        </p:spPr>
      </p:pic>
    </p:spTree>
    <p:extLst>
      <p:ext uri="{BB962C8B-B14F-4D97-AF65-F5344CB8AC3E}">
        <p14:creationId xmlns:p14="http://schemas.microsoft.com/office/powerpoint/2010/main" val="320092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833438" y="1177925"/>
                <a:ext cx="11009312" cy="2111375"/>
              </a:xfrm>
            </p:spPr>
            <p:txBody>
              <a:bodyPr/>
              <a:lstStyle/>
              <a:p>
                <a:pPr>
                  <a:lnSpc>
                    <a:spcPct val="150000"/>
                  </a:lnSpc>
                </a:pPr>
                <a:r>
                  <a:rPr lang="en-US" sz="2400" dirty="0"/>
                  <a:t>Answer some questions:</a:t>
                </a:r>
              </a:p>
              <a:p>
                <a:pPr marL="342900" indent="-342900">
                  <a:lnSpc>
                    <a:spcPct val="150000"/>
                  </a:lnSpc>
                  <a:buFont typeface="Arial" charset="0"/>
                  <a:buChar char="•"/>
                </a:pPr>
                <a:r>
                  <a:rPr lang="en-US" sz="2400" dirty="0"/>
                  <a:t>Write down the logistic regression model. </a:t>
                </a:r>
              </a:p>
              <a:p>
                <a:pPr marL="342900" indent="-342900">
                  <a:lnSpc>
                    <a:spcPct val="150000"/>
                  </a:lnSpc>
                  <a:buFont typeface="Arial" charset="0"/>
                  <a:buChar char="•"/>
                </a:pPr>
                <a:r>
                  <a:rPr lang="en-US" sz="2400" dirty="0"/>
                  <a:t>Interpret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a:t>		</a:t>
                </a:r>
              </a:p>
              <a:p>
                <a:pPr marL="342900" indent="-342900">
                  <a:lnSpc>
                    <a:spcPct val="150000"/>
                  </a:lnSpc>
                  <a:buFont typeface="Arial" charset="0"/>
                  <a:buChar char="•"/>
                </a:pPr>
                <a:r>
                  <a:rPr lang="en-US" sz="2400" dirty="0"/>
                  <a:t>Estimate the probability of heart decease for someone (like </a:t>
                </a:r>
                <a:r>
                  <a:rPr lang="en-US" sz="2400" dirty="0" smtClean="0"/>
                  <a:t>Pavlos) </a:t>
                </a:r>
                <a:r>
                  <a:rPr lang="en-US" sz="2400" dirty="0"/>
                  <a:t>with </a:t>
                </a:r>
                <a:r>
                  <a:rPr lang="en-US" sz="2400" dirty="0" err="1"/>
                  <a:t>MaxHR</a:t>
                </a:r>
                <a14:m>
                  <m:oMath xmlns:m="http://schemas.openxmlformats.org/officeDocument/2006/math">
                    <m:r>
                      <a:rPr lang="en-US" sz="2400" b="0" i="0" smtClean="0">
                        <a:latin typeface="Cambria Math" panose="02040503050406030204" pitchFamily="18" charset="0"/>
                        <a:ea typeface="Cambria Math" charset="0"/>
                        <a:cs typeface="Cambria Math" charset="0"/>
                      </a:rPr>
                      <m:t> </m:t>
                    </m:r>
                    <m:r>
                      <a:rPr lang="en-US" sz="2400" i="1" smtClean="0">
                        <a:latin typeface="Cambria Math" charset="0"/>
                        <a:ea typeface="Cambria Math" charset="0"/>
                        <a:cs typeface="Cambria Math" charset="0"/>
                      </a:rPr>
                      <m:t>≈</m:t>
                    </m:r>
                  </m:oMath>
                </a14:m>
                <a:r>
                  <a:rPr lang="en-US" sz="2400" dirty="0"/>
                  <a:t> 200? 		</a:t>
                </a:r>
              </a:p>
              <a:p>
                <a:pPr marL="342900" indent="-342900">
                  <a:lnSpc>
                    <a:spcPct val="150000"/>
                  </a:lnSpc>
                  <a:buFont typeface="Arial" charset="0"/>
                  <a:buChar char="•"/>
                </a:pPr>
                <a:r>
                  <a:rPr lang="en-US" sz="2400" dirty="0"/>
                  <a:t>If we were to use this model purely for classification, how would we do so? See any issues?</a:t>
                </a:r>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rotWithShape="0">
                <a:blip r:embed="rId2"/>
                <a:stretch>
                  <a:fillRect l="-886" b="-105187"/>
                </a:stretch>
              </a:blipFill>
            </p:spPr>
            <p:txBody>
              <a:bodyPr/>
              <a:lstStyle/>
              <a:p>
                <a:r>
                  <a:rPr lang="en-US">
                    <a:noFill/>
                  </a:rPr>
                  <a:t> </a:t>
                </a:r>
              </a:p>
            </p:txBody>
          </p:sp>
        </mc:Fallback>
      </mc:AlternateContent>
    </p:spTree>
    <p:extLst>
      <p:ext uri="{BB962C8B-B14F-4D97-AF65-F5344CB8AC3E}">
        <p14:creationId xmlns:p14="http://schemas.microsoft.com/office/powerpoint/2010/main" val="24212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Predictors</a:t>
            </a:r>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833438" y="1177925"/>
                <a:ext cx="11009312" cy="2111375"/>
              </a:xfrm>
            </p:spPr>
            <p:txBody>
              <a:bodyPr/>
              <a:lstStyle/>
              <a:p>
                <a:pPr>
                  <a:spcAft>
                    <a:spcPts val="1200"/>
                  </a:spcAft>
                </a:pPr>
                <a:r>
                  <a:rPr lang="en-US" sz="2400" dirty="0"/>
                  <a:t>Just like in linear regression, when the predictor, </a:t>
                </a:r>
                <a14:m>
                  <m:oMath xmlns:m="http://schemas.openxmlformats.org/officeDocument/2006/math">
                    <m:r>
                      <a:rPr lang="en-US" sz="2400" b="0" i="1" smtClean="0">
                        <a:latin typeface="Cambria Math" charset="0"/>
                      </a:rPr>
                      <m:t>𝑋</m:t>
                    </m:r>
                  </m:oMath>
                </a14:m>
                <a:r>
                  <a:rPr lang="en-US" sz="2400" dirty="0"/>
                  <a:t>, is binary, the interpretation of the model </a:t>
                </a:r>
                <a:r>
                  <a:rPr lang="en-US" sz="2400" dirty="0" smtClean="0"/>
                  <a:t>simplifies.</a:t>
                </a:r>
                <a:endParaRPr lang="en-US" sz="2400" dirty="0"/>
              </a:p>
              <a:p>
                <a:pPr>
                  <a:spcAft>
                    <a:spcPts val="1200"/>
                  </a:spcAft>
                </a:pPr>
                <a:r>
                  <a:rPr lang="en-US" sz="2400" dirty="0"/>
                  <a:t>In this case, what are the interpretations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r>
                      <a:rPr lang="en-US" sz="2400" b="0" i="1" smtClean="0">
                        <a:latin typeface="Cambria Math" charset="0"/>
                      </a:rPr>
                      <m:t>?</m:t>
                    </m:r>
                  </m:oMath>
                </a14:m>
                <a:endParaRPr lang="en-US" sz="2400" dirty="0"/>
              </a:p>
              <a:p>
                <a:pPr>
                  <a:spcAft>
                    <a:spcPts val="1200"/>
                  </a:spcAft>
                </a:pPr>
                <a:r>
                  <a:rPr lang="en-US" sz="2400" dirty="0"/>
                  <a:t>For the heart data, let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be the indicator that the individual is a male or female.  What is the interpretation of the coefficient estimates in this case?</a:t>
                </a:r>
              </a:p>
              <a:p>
                <a:pPr>
                  <a:spcAft>
                    <a:spcPts val="1200"/>
                  </a:spcAft>
                </a:pPr>
                <a:r>
                  <a:rPr lang="en-US" sz="2400" dirty="0"/>
                  <a:t>The observed percentage of HD  for females is 26% while it is 55% for males.  </a:t>
                </a:r>
              </a:p>
              <a:p>
                <a:pPr>
                  <a:spcAft>
                    <a:spcPts val="1200"/>
                  </a:spcAft>
                </a:pPr>
                <a:r>
                  <a:rPr lang="en-US" sz="2400" dirty="0"/>
                  <a:t>Calculate the estimates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if the indicator for HD was predicted from the gender indicator.</a:t>
                </a:r>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rotWithShape="0">
                <a:blip r:embed="rId2"/>
                <a:stretch>
                  <a:fillRect l="-886" t="-2305" b="-94236"/>
                </a:stretch>
              </a:blipFill>
            </p:spPr>
            <p:txBody>
              <a:bodyPr/>
              <a:lstStyle/>
              <a:p>
                <a:r>
                  <a:rPr lang="en-US">
                    <a:noFill/>
                  </a:rPr>
                  <a:t> </a:t>
                </a:r>
              </a:p>
            </p:txBody>
          </p:sp>
        </mc:Fallback>
      </mc:AlternateContent>
    </p:spTree>
    <p:extLst>
      <p:ext uri="{BB962C8B-B14F-4D97-AF65-F5344CB8AC3E}">
        <p14:creationId xmlns:p14="http://schemas.microsoft.com/office/powerpoint/2010/main" val="169060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03211" cy="2111143"/>
              </a:xfrm>
            </p:spPr>
            <p:txBody>
              <a:bodyPr/>
              <a:lstStyle/>
              <a:p>
                <a:pPr>
                  <a:spcAft>
                    <a:spcPts val="1200"/>
                  </a:spcAft>
                </a:pPr>
                <a:r>
                  <a:rPr lang="en-US" sz="2400" dirty="0"/>
                  <a:t>The </a:t>
                </a:r>
                <a:r>
                  <a:rPr lang="en-US" sz="2400" b="1" dirty="0"/>
                  <a:t>uncertainty of the estimates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can be quantified and used to calculate both confidence intervals and hypothesis tests.</a:t>
                </a:r>
              </a:p>
              <a:p>
                <a:pPr>
                  <a:spcAft>
                    <a:spcPts val="1200"/>
                  </a:spcAft>
                </a:pPr>
                <a:r>
                  <a:rPr lang="en-US" sz="2400" dirty="0"/>
                  <a:t>The estimate for the standard errors of these estimates, likelihood-based, is based on a quantity called Fisher's Information (beyond the scope of this class), which is related to the curvature of the function.	</a:t>
                </a:r>
              </a:p>
              <a:p>
                <a:pPr>
                  <a:spcAft>
                    <a:spcPts val="1200"/>
                  </a:spcAft>
                </a:pPr>
                <a:r>
                  <a:rPr lang="en-US" sz="2400" dirty="0"/>
                  <a:t>Due to the nature of the underlying Bernoulli distribution, if you estimate the underlying proportion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𝑝</m:t>
                        </m:r>
                      </m:e>
                      <m:sub>
                        <m:r>
                          <a:rPr lang="en-US" sz="2400" b="0" i="1" smtClean="0">
                            <a:latin typeface="Cambria Math" charset="0"/>
                          </a:rPr>
                          <m:t>𝑖</m:t>
                        </m:r>
                      </m:sub>
                    </m:sSub>
                    <m:r>
                      <a:rPr lang="en-US" sz="2400" b="0" i="1" smtClean="0">
                        <a:latin typeface="Cambria Math" charset="0"/>
                      </a:rPr>
                      <m:t>, </m:t>
                    </m:r>
                  </m:oMath>
                </a14:m>
                <a:r>
                  <a:rPr lang="en-US" sz="2400" dirty="0"/>
                  <a:t>you get the variance for free!  Because of this, the inferences will be based on the normal approximation (and not </a:t>
                </a:r>
                <a:r>
                  <a:rPr lang="en-US" sz="2400" i="1" dirty="0"/>
                  <a:t>t</a:t>
                </a:r>
                <a:r>
                  <a:rPr lang="en-US" sz="2400" dirty="0"/>
                  <a:t>-distribution based).		</a:t>
                </a:r>
              </a:p>
              <a:p>
                <a:pPr>
                  <a:spcAft>
                    <a:spcPts val="1200"/>
                  </a:spcAft>
                </a:pPr>
                <a:r>
                  <a:rPr lang="en-US" sz="2400" b="1" dirty="0">
                    <a:solidFill>
                      <a:schemeClr val="tx2">
                        <a:lumMod val="75000"/>
                      </a:schemeClr>
                    </a:solidFill>
                  </a:rPr>
                  <a:t>Of course</a:t>
                </a:r>
                <a:r>
                  <a:rPr lang="en-US" sz="2400" dirty="0"/>
                  <a:t>, you could always </a:t>
                </a:r>
                <a:r>
                  <a:rPr lang="en-US" sz="2400" b="1" dirty="0"/>
                  <a:t>bootstrap</a:t>
                </a:r>
                <a:r>
                  <a:rPr lang="en-US" sz="2400" dirty="0"/>
                  <a:t> the results to perform these inferences as well.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03211" cy="2111143"/>
              </a:xfrm>
              <a:blipFill rotWithShape="0">
                <a:blip r:embed="rId2"/>
                <a:stretch>
                  <a:fillRect l="-920" t="-1153" r="-1035" b="-134006"/>
                </a:stretch>
              </a:blipFill>
            </p:spPr>
            <p:txBody>
              <a:bodyPr/>
              <a:lstStyle/>
              <a:p>
                <a:r>
                  <a:rPr lang="en-US">
                    <a:noFill/>
                  </a:rPr>
                  <a:t> </a:t>
                </a:r>
              </a:p>
            </p:txBody>
          </p:sp>
        </mc:Fallback>
      </mc:AlternateContent>
    </p:spTree>
    <p:extLst>
      <p:ext uri="{BB962C8B-B14F-4D97-AF65-F5344CB8AC3E}">
        <p14:creationId xmlns:p14="http://schemas.microsoft.com/office/powerpoint/2010/main" val="10476621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Classification using the Logistic Model</a:t>
            </a:r>
          </a:p>
        </p:txBody>
      </p:sp>
    </p:spTree>
    <p:extLst>
      <p:ext uri="{BB962C8B-B14F-4D97-AF65-F5344CB8AC3E}">
        <p14:creationId xmlns:p14="http://schemas.microsoft.com/office/powerpoint/2010/main" val="1487985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9847837" cy="2111143"/>
              </a:xfrm>
            </p:spPr>
            <p:txBody>
              <a:bodyPr/>
              <a:lstStyle/>
              <a:p>
                <a:pPr>
                  <a:spcAft>
                    <a:spcPts val="1800"/>
                  </a:spcAft>
                </a:pPr>
                <a:r>
                  <a:rPr lang="en-US" sz="2400" dirty="0"/>
                  <a:t>How can we use a logistic regression model to perform classification?	</a:t>
                </a:r>
              </a:p>
              <a:p>
                <a:pPr>
                  <a:spcAft>
                    <a:spcPts val="1800"/>
                  </a:spcAft>
                </a:pPr>
                <a:r>
                  <a:rPr lang="en-US" sz="2400" dirty="0"/>
                  <a:t>That is, how can we predict when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vs. when </a:t>
                </a:r>
                <a14:m>
                  <m:oMath xmlns:m="http://schemas.openxmlformats.org/officeDocument/2006/math">
                    <m:r>
                      <a:rPr lang="en-US" sz="2400" i="1">
                        <a:latin typeface="Cambria Math" charset="0"/>
                      </a:rPr>
                      <m:t>𝑌</m:t>
                    </m:r>
                    <m:r>
                      <a:rPr lang="en-US" sz="2400" i="1">
                        <a:latin typeface="Cambria Math" charset="0"/>
                      </a:rPr>
                      <m:t>=0</m:t>
                    </m:r>
                  </m:oMath>
                </a14:m>
                <a:r>
                  <a:rPr lang="en-US" sz="2400" dirty="0"/>
                  <a:t>?	 </a:t>
                </a:r>
              </a:p>
              <a:p>
                <a:pPr>
                  <a:spcAft>
                    <a:spcPts val="1800"/>
                  </a:spcAft>
                </a:pPr>
                <a:r>
                  <a:rPr lang="en-US" sz="2400" dirty="0"/>
                  <a:t>We mentioned before, we can classify all observations for which </a:t>
                </a:r>
                <a14:m>
                  <m:oMath xmlns:m="http://schemas.openxmlformats.org/officeDocument/2006/math">
                    <m:acc>
                      <m:accPr>
                        <m:chr m:val="̂"/>
                        <m:ctrlPr>
                          <a:rPr lang="en-US" sz="240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𝑃</m:t>
                        </m:r>
                      </m:e>
                    </m:acc>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=1)≥0.5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 and then classify all observations for which </a:t>
                </a:r>
                <a14:m>
                  <m:oMath xmlns:m="http://schemas.openxmlformats.org/officeDocument/2006/math">
                    <m:acc>
                      <m:accPr>
                        <m:chr m:val="̂"/>
                        <m:ctrlPr>
                          <a:rPr lang="en-US" sz="2400" i="1">
                            <a:latin typeface="Cambria Math" charset="0"/>
                            <a:ea typeface="Cambria Math" charset="0"/>
                            <a:cs typeface="Cambria Math" charset="0"/>
                          </a:rPr>
                        </m:ctrlPr>
                      </m:accPr>
                      <m:e>
                        <m:r>
                          <a:rPr lang="en-US" sz="2400" i="1">
                            <a:latin typeface="Cambria Math" charset="0"/>
                            <a:ea typeface="Cambria Math" charset="0"/>
                            <a:cs typeface="Cambria Math" charset="0"/>
                          </a:rPr>
                          <m:t>𝑃</m:t>
                        </m:r>
                      </m:e>
                    </m:acc>
                    <m:d>
                      <m:dPr>
                        <m:ctrlPr>
                          <a:rPr lang="en-US" sz="2400" i="1">
                            <a:latin typeface="Cambria Math" charset="0"/>
                            <a:ea typeface="Cambria Math" charset="0"/>
                            <a:cs typeface="Cambria Math" charset="0"/>
                          </a:rPr>
                        </m:ctrlPr>
                      </m:dPr>
                      <m:e>
                        <m:r>
                          <a:rPr lang="en-US" sz="2400" i="1">
                            <a:latin typeface="Cambria Math" charset="0"/>
                            <a:ea typeface="Cambria Math" charset="0"/>
                            <a:cs typeface="Cambria Math" charset="0"/>
                          </a:rPr>
                          <m:t>𝑌</m:t>
                        </m:r>
                        <m:r>
                          <a:rPr lang="en-US" sz="2400" i="1">
                            <a:latin typeface="Cambria Math" charset="0"/>
                            <a:ea typeface="Cambria Math" charset="0"/>
                            <a:cs typeface="Cambria Math" charset="0"/>
                          </a:rPr>
                          <m:t>=0</m:t>
                        </m:r>
                      </m:e>
                    </m:d>
                    <m:r>
                      <a:rPr lang="en-US" sz="2400" b="0" i="1" smtClean="0">
                        <a:latin typeface="Cambria Math" charset="0"/>
                        <a:ea typeface="Cambria Math" charset="0"/>
                        <a:cs typeface="Cambria Math" charset="0"/>
                      </a:rPr>
                      <m:t>&lt;</m:t>
                    </m:r>
                    <m:r>
                      <a:rPr lang="en-US" sz="2400" i="1">
                        <a:latin typeface="Cambria Math" charset="0"/>
                        <a:ea typeface="Cambria Math" charset="0"/>
                        <a:cs typeface="Cambria Math" charset="0"/>
                      </a:rPr>
                      <m:t>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=0.</m:t>
                    </m:r>
                  </m:oMath>
                </a14:m>
                <a:endParaRPr lang="en-US" sz="2400" dirty="0"/>
              </a:p>
              <a:p>
                <a:pPr>
                  <a:spcAft>
                    <a:spcPts val="1800"/>
                  </a:spcAft>
                </a:pPr>
                <a:r>
                  <a:rPr lang="en-US" sz="2400" dirty="0"/>
                  <a:t>Using such an approach is called the standard </a:t>
                </a:r>
                <a:r>
                  <a:rPr lang="en-US" sz="2400" b="1" dirty="0">
                    <a:solidFill>
                      <a:schemeClr val="accent2">
                        <a:lumMod val="75000"/>
                      </a:schemeClr>
                    </a:solidFill>
                  </a:rPr>
                  <a:t>Bayes classifier</a:t>
                </a:r>
                <a:r>
                  <a:rPr lang="en-US" sz="2400" dirty="0"/>
                  <a:t>. </a:t>
                </a:r>
              </a:p>
              <a:p>
                <a:pPr>
                  <a:spcAft>
                    <a:spcPts val="1800"/>
                  </a:spcAft>
                </a:pPr>
                <a:r>
                  <a:rPr lang="en-US" sz="2400" dirty="0"/>
                  <a:t>The Bayes classifier takes the approach that assigns each observation to the most likely class, given its predictor values.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9847837" cy="2111143"/>
              </a:xfrm>
              <a:blipFill rotWithShape="0">
                <a:blip r:embed="rId2"/>
                <a:stretch>
                  <a:fillRect l="-991" t="-2305" b="-141787"/>
                </a:stretch>
              </a:blipFill>
            </p:spPr>
            <p:txBody>
              <a:bodyPr/>
              <a:lstStyle/>
              <a:p>
                <a:r>
                  <a:rPr lang="en-US">
                    <a:noFill/>
                  </a:rPr>
                  <a:t> </a:t>
                </a:r>
              </a:p>
            </p:txBody>
          </p:sp>
        </mc:Fallback>
      </mc:AlternateContent>
    </p:spTree>
    <p:extLst>
      <p:ext uri="{BB962C8B-B14F-4D97-AF65-F5344CB8AC3E}">
        <p14:creationId xmlns:p14="http://schemas.microsoft.com/office/powerpoint/2010/main" val="189177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p:sp>
        <p:nvSpPr>
          <p:cNvPr id="3" name="Content Placeholder 2"/>
          <p:cNvSpPr>
            <a:spLocks noGrp="1"/>
          </p:cNvSpPr>
          <p:nvPr>
            <p:ph idx="1"/>
          </p:nvPr>
        </p:nvSpPr>
        <p:spPr/>
        <p:txBody>
          <a:bodyPr/>
          <a:lstStyle/>
          <a:p>
            <a:pPr>
              <a:spcAft>
                <a:spcPts val="1200"/>
              </a:spcAft>
            </a:pPr>
            <a:r>
              <a:rPr lang="en-US" sz="2400" dirty="0"/>
              <a:t>When will this Bayes classifier be a good one?  When will it be a poor one? </a:t>
            </a:r>
          </a:p>
          <a:p>
            <a:pPr>
              <a:spcAft>
                <a:spcPts val="1200"/>
              </a:spcAft>
            </a:pPr>
            <a:r>
              <a:rPr lang="en-US" sz="2400" dirty="0"/>
              <a:t>The Bayes classifier is the one that minimizes the overall classification error rate.  That is, it minimizes:	</a:t>
            </a:r>
          </a:p>
          <a:p>
            <a:pPr>
              <a:spcAft>
                <a:spcPts val="1200"/>
              </a:spcAft>
            </a:pPr>
            <a:endParaRPr lang="en-US" sz="2400" dirty="0"/>
          </a:p>
          <a:p>
            <a:pPr>
              <a:spcAft>
                <a:spcPts val="1200"/>
              </a:spcAft>
            </a:pPr>
            <a:endParaRPr lang="en-US" sz="2400" dirty="0"/>
          </a:p>
          <a:p>
            <a:pPr>
              <a:spcAft>
                <a:spcPts val="1200"/>
              </a:spcAft>
            </a:pPr>
            <a:r>
              <a:rPr lang="en-US" sz="2400" dirty="0"/>
              <a:t>Is this a good Loss function to minimize?  Why or why not?</a:t>
            </a:r>
          </a:p>
          <a:p>
            <a:pPr>
              <a:spcAft>
                <a:spcPts val="1200"/>
              </a:spcAft>
            </a:pPr>
            <a:r>
              <a:rPr lang="en-US" sz="2400" dirty="0"/>
              <a:t>The Bayes classifier may be a poor indicator within a group.  Think about the Heart Data scatter plot...		</a:t>
            </a:r>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4876432" y="3158741"/>
            <a:ext cx="2240973" cy="901855"/>
          </a:xfrm>
          <a:prstGeom prst="rect">
            <a:avLst/>
          </a:prstGeom>
        </p:spPr>
      </p:pic>
    </p:spTree>
    <p:extLst>
      <p:ext uri="{BB962C8B-B14F-4D97-AF65-F5344CB8AC3E}">
        <p14:creationId xmlns:p14="http://schemas.microsoft.com/office/powerpoint/2010/main" val="182820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This has potential to be a good classifier if the predicted probabilities are on both sides of 0.5.		</a:t>
                </a:r>
              </a:p>
              <a:p>
                <a:pPr>
                  <a:spcAft>
                    <a:spcPts val="1800"/>
                  </a:spcAft>
                </a:pPr>
                <a:r>
                  <a:rPr lang="en-US" sz="2400" dirty="0"/>
                  <a:t>How do we extend this classifier if </a:t>
                </a:r>
                <a14:m>
                  <m:oMath xmlns:m="http://schemas.openxmlformats.org/officeDocument/2006/math">
                    <m:r>
                      <a:rPr lang="en-US" sz="2400" i="1">
                        <a:latin typeface="Cambria Math" charset="0"/>
                      </a:rPr>
                      <m:t>𝑌</m:t>
                    </m:r>
                  </m:oMath>
                </a14:m>
                <a:r>
                  <a:rPr lang="en-US" sz="2400" dirty="0"/>
                  <a:t> has more than two categories?</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r="-246"/>
                </a:stretch>
              </a:blipFill>
            </p:spPr>
            <p:txBody>
              <a:bodyPr/>
              <a:lstStyle/>
              <a:p>
                <a:r>
                  <a:rPr lang="en-US">
                    <a:noFill/>
                  </a:rPr>
                  <a:t> </a:t>
                </a:r>
              </a:p>
            </p:txBody>
          </p:sp>
        </mc:Fallback>
      </mc:AlternateContent>
    </p:spTree>
    <p:extLst>
      <p:ext uri="{BB962C8B-B14F-4D97-AF65-F5344CB8AC3E}">
        <p14:creationId xmlns:p14="http://schemas.microsoft.com/office/powerpoint/2010/main" val="241157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the Logistic Model</a:t>
            </a:r>
          </a:p>
        </p:txBody>
      </p:sp>
    </p:spTree>
    <p:extLst>
      <p:ext uri="{BB962C8B-B14F-4D97-AF65-F5344CB8AC3E}">
        <p14:creationId xmlns:p14="http://schemas.microsoft.com/office/powerpoint/2010/main" val="7489335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Diagnostics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In linear regression, when is the model appropriate (aka, what are the assumptions)?</a:t>
                </a:r>
              </a:p>
              <a:p>
                <a:r>
                  <a:rPr lang="en-US" sz="2400" dirty="0"/>
                  <a:t>In logistic regression, when is the model appropriate? </a:t>
                </a:r>
              </a:p>
              <a:p>
                <a:endParaRPr lang="en-US" sz="2400" dirty="0"/>
              </a:p>
              <a:p>
                <a:pPr>
                  <a:spcAft>
                    <a:spcPts val="1800"/>
                  </a:spcAft>
                </a:pPr>
                <a:r>
                  <a:rPr lang="en-US" sz="2400" dirty="0"/>
                  <a:t>We don't have to worry about the distribution of the residuals (we get that for free).  </a:t>
                </a:r>
              </a:p>
              <a:p>
                <a:pPr>
                  <a:spcAft>
                    <a:spcPts val="1800"/>
                  </a:spcAft>
                </a:pPr>
                <a:r>
                  <a:rPr lang="en-US" sz="2400" dirty="0"/>
                  <a:t>What we do have to worry about is how </a:t>
                </a:r>
                <a14:m>
                  <m:oMath xmlns:m="http://schemas.openxmlformats.org/officeDocument/2006/math">
                    <m:r>
                      <a:rPr lang="en-US" sz="2400" b="0" i="1" smtClean="0">
                        <a:latin typeface="Cambria Math" charset="0"/>
                      </a:rPr>
                      <m:t>𝑌</m:t>
                    </m:r>
                  </m:oMath>
                </a14:m>
                <a:r>
                  <a:rPr lang="en-US" sz="2400" dirty="0"/>
                  <a:t> 'links' to </a:t>
                </a:r>
                <a14:m>
                  <m:oMath xmlns:m="http://schemas.openxmlformats.org/officeDocument/2006/math">
                    <m:r>
                      <a:rPr lang="en-US" sz="2400" b="0" i="1" smtClean="0">
                        <a:latin typeface="Cambria Math" charset="0"/>
                      </a:rPr>
                      <m:t>𝑋</m:t>
                    </m:r>
                  </m:oMath>
                </a14:m>
                <a:r>
                  <a:rPr lang="en-US" sz="2400" dirty="0"/>
                  <a:t> in its relationship.  More specifically, we assume the 'S'-shaped (aka, sigmoidal) curve follows the logistic function. How could we check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101796"/>
                </a:stretch>
              </a:blipFill>
            </p:spPr>
            <p:txBody>
              <a:bodyPr/>
              <a:lstStyle/>
              <a:p>
                <a:r>
                  <a:rPr lang="en-US">
                    <a:noFill/>
                  </a:rPr>
                  <a:t> </a:t>
                </a:r>
              </a:p>
            </p:txBody>
          </p:sp>
        </mc:Fallback>
      </mc:AlternateContent>
    </p:spTree>
    <p:extLst>
      <p:ext uri="{BB962C8B-B14F-4D97-AF65-F5344CB8AC3E}">
        <p14:creationId xmlns:p14="http://schemas.microsoft.com/office/powerpoint/2010/main" val="146088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074881897"/>
              </p:ext>
            </p:extLst>
          </p:nvPr>
        </p:nvGraphicFramePr>
        <p:xfrm>
          <a:off x="458675" y="2421924"/>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90047"/>
              <a:gd name="adj2" fmla="val 107683"/>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2047333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logistic regression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Why was the logistic function chosen to model how a binary response variable can be predicted from a quantitative predictor? </a:t>
                </a:r>
              </a:p>
              <a:p>
                <a:pPr>
                  <a:spcAft>
                    <a:spcPts val="1800"/>
                  </a:spcAft>
                </a:pPr>
                <a:r>
                  <a:rPr lang="en-US" sz="2400" dirty="0"/>
                  <a:t>Because </a:t>
                </a:r>
                <a:r>
                  <a:rPr lang="en-US" sz="2400" dirty="0" smtClean="0"/>
                  <a:t> </a:t>
                </a:r>
                <a:r>
                  <a:rPr lang="en-US" sz="2400" dirty="0"/>
                  <a:t>it takes as inputs values in </a:t>
                </a:r>
                <a14:m>
                  <m:oMath xmlns:m="http://schemas.openxmlformats.org/officeDocument/2006/math">
                    <m:r>
                      <a:rPr lang="en-US" sz="2400" b="0" i="1" smtClean="0">
                        <a:latin typeface="Cambria Math" charset="0"/>
                      </a:rPr>
                      <m:t>(0,1)</m:t>
                    </m:r>
                  </m:oMath>
                </a14:m>
                <a:r>
                  <a:rPr lang="en-US" sz="2400" dirty="0"/>
                  <a:t> and outputs values </a:t>
                </a:r>
                <a14:m>
                  <m:oMath xmlns:m="http://schemas.openxmlformats.org/officeDocument/2006/math">
                    <m:r>
                      <a:rPr lang="en-US" sz="2400" i="1">
                        <a:latin typeface="Cambria Math" charset="0"/>
                      </a:rPr>
                      <m:t>(</m:t>
                    </m:r>
                    <m:r>
                      <a:rPr lang="en-US" sz="2400" b="0" i="1" smtClean="0">
                        <a:latin typeface="Cambria Math" charset="0"/>
                      </a:rPr>
                      <m:t>−</m:t>
                    </m:r>
                    <m:r>
                      <a:rPr lang="en-US" sz="2400" b="0" i="1" smtClean="0">
                        <a:latin typeface="Cambria Math" charset="0"/>
                        <a:ea typeface="Cambria Math" charset="0"/>
                        <a:cs typeface="Cambria Math" charset="0"/>
                      </a:rPr>
                      <m:t>∞</m:t>
                    </m:r>
                    <m:r>
                      <a:rPr lang="en-US" sz="2400" i="1">
                        <a:latin typeface="Cambria Math" charset="0"/>
                      </a:rPr>
                      <m:t>,</m:t>
                    </m:r>
                    <m:r>
                      <a:rPr lang="en-US" sz="2400" i="1" smtClean="0">
                        <a:latin typeface="Cambria Math" charset="0"/>
                        <a:ea typeface="Cambria Math" charset="0"/>
                        <a:cs typeface="Cambria Math" charset="0"/>
                      </a:rPr>
                      <m:t>∞</m:t>
                    </m:r>
                    <m:r>
                      <a:rPr lang="en-US" sz="2400" i="1">
                        <a:latin typeface="Cambria Math" charset="0"/>
                      </a:rPr>
                      <m:t>)</m:t>
                    </m:r>
                  </m:oMath>
                </a14:m>
                <a:r>
                  <a:rPr lang="en-US" sz="2400" dirty="0"/>
                  <a:t> so that the estimation of </a:t>
                </a:r>
                <a14:m>
                  <m:oMath xmlns:m="http://schemas.openxmlformats.org/officeDocument/2006/math">
                    <m:r>
                      <a:rPr lang="en-US" sz="2400" i="1" smtClean="0">
                        <a:latin typeface="Cambria Math" charset="0"/>
                        <a:ea typeface="Cambria Math" charset="0"/>
                        <a:cs typeface="Cambria Math" charset="0"/>
                      </a:rPr>
                      <m:t>𝛽</m:t>
                    </m:r>
                  </m:oMath>
                </a14:m>
                <a:r>
                  <a:rPr lang="en-US" sz="2400" dirty="0"/>
                  <a:t> is unbounded. 		</a:t>
                </a:r>
              </a:p>
              <a:p>
                <a:pPr>
                  <a:spcAft>
                    <a:spcPts val="1800"/>
                  </a:spcAft>
                </a:pPr>
                <a:r>
                  <a:rPr lang="en-US" sz="2400" dirty="0"/>
                  <a:t>This is not the only function that does this.  Any suggestions? </a:t>
                </a:r>
              </a:p>
              <a:p>
                <a:pPr>
                  <a:spcAft>
                    <a:spcPts val="1800"/>
                  </a:spcAft>
                </a:pPr>
                <a:r>
                  <a:rPr lang="en-US" sz="2400" dirty="0"/>
                  <a:t>Any </a:t>
                </a:r>
                <a:r>
                  <a:rPr lang="en-US" sz="2400" i="1" dirty="0"/>
                  <a:t>inverse CDF </a:t>
                </a:r>
                <a:r>
                  <a:rPr lang="en-US" sz="2400" dirty="0"/>
                  <a:t>function for an unbounded continuous distribution can work as the `link’ between the observed values for </a:t>
                </a:r>
                <a14:m>
                  <m:oMath xmlns:m="http://schemas.openxmlformats.org/officeDocument/2006/math">
                    <m:r>
                      <a:rPr lang="en-US" sz="2400" b="0" i="1" smtClean="0">
                        <a:latin typeface="Cambria Math" charset="0"/>
                      </a:rPr>
                      <m:t>𝑌</m:t>
                    </m:r>
                  </m:oMath>
                </a14:m>
                <a:r>
                  <a:rPr lang="en-US" sz="2400" dirty="0"/>
                  <a:t> and how it relates `linearly' to the predictors.		</a:t>
                </a:r>
              </a:p>
              <a:p>
                <a:pPr>
                  <a:spcAft>
                    <a:spcPts val="1800"/>
                  </a:spcAft>
                </a:pPr>
                <a:r>
                  <a:rPr lang="en-US" sz="2400" dirty="0"/>
                  <a:t>So what are possible other choices?  What differences do they have?  Why is logistic regression preferred?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40922"/>
                </a:stretch>
              </a:blipFill>
            </p:spPr>
            <p:txBody>
              <a:bodyPr/>
              <a:lstStyle/>
              <a:p>
                <a:r>
                  <a:rPr lang="en-US">
                    <a:noFill/>
                  </a:rPr>
                  <a:t> </a:t>
                </a:r>
              </a:p>
            </p:txBody>
          </p:sp>
        </mc:Fallback>
      </mc:AlternateContent>
    </p:spTree>
    <p:extLst>
      <p:ext uri="{BB962C8B-B14F-4D97-AF65-F5344CB8AC3E}">
        <p14:creationId xmlns:p14="http://schemas.microsoft.com/office/powerpoint/2010/main" val="66281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sp>
        <p:nvSpPr>
          <p:cNvPr id="3" name="Content Placeholder 2"/>
          <p:cNvSpPr>
            <a:spLocks noGrp="1"/>
          </p:cNvSpPr>
          <p:nvPr>
            <p:ph idx="1"/>
          </p:nvPr>
        </p:nvSpPr>
        <p:spPr/>
        <p:txBody>
          <a:bodyPr/>
          <a:lstStyle/>
          <a:p>
            <a:pPr>
              <a:spcAft>
                <a:spcPts val="1800"/>
              </a:spcAft>
            </a:pPr>
            <a:r>
              <a:rPr lang="en-US" sz="2400" dirty="0"/>
              <a:t>The choice of link function determines the shape of the S’ shape.  Let's compare the pdf's for the Logistic and Normal distributions (called a ’</a:t>
            </a:r>
            <a:r>
              <a:rPr lang="en-US" sz="2400" dirty="0" err="1"/>
              <a:t>probit</a:t>
            </a:r>
            <a:r>
              <a:rPr lang="en-US" sz="2400" dirty="0"/>
              <a:t>’ model, econometricians love these):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2286337"/>
            <a:ext cx="6122506" cy="4081670"/>
          </a:xfrm>
          <a:prstGeom prst="rect">
            <a:avLst/>
          </a:prstGeom>
        </p:spPr>
      </p:pic>
      <p:sp>
        <p:nvSpPr>
          <p:cNvPr id="5" name="TextBox 4"/>
          <p:cNvSpPr txBox="1"/>
          <p:nvPr/>
        </p:nvSpPr>
        <p:spPr>
          <a:xfrm>
            <a:off x="4943061" y="6149009"/>
            <a:ext cx="2438400" cy="461665"/>
          </a:xfrm>
          <a:prstGeom prst="rect">
            <a:avLst/>
          </a:prstGeom>
          <a:solidFill>
            <a:srgbClr val="F9F9F9"/>
          </a:solidFill>
        </p:spPr>
        <p:txBody>
          <a:bodyPr wrap="square" rtlCol="0">
            <a:spAutoFit/>
          </a:bodyPr>
          <a:lstStyle/>
          <a:p>
            <a:pPr algn="ctr"/>
            <a:r>
              <a:rPr lang="en-US" sz="2400" dirty="0">
                <a:solidFill>
                  <a:schemeClr val="tx1">
                    <a:lumMod val="75000"/>
                    <a:lumOff val="25000"/>
                  </a:schemeClr>
                </a:solidFill>
              </a:rPr>
              <a:t>So what? </a:t>
            </a:r>
            <a:endParaRPr lang="en-US" sz="2400" dirty="0">
              <a:solidFill>
                <a:schemeClr val="tx1">
                  <a:lumMod val="75000"/>
                  <a:lumOff val="25000"/>
                </a:schemeClr>
              </a:solidFill>
              <a:effectLst/>
            </a:endParaRPr>
          </a:p>
        </p:txBody>
      </p:sp>
    </p:spTree>
    <p:extLst>
      <p:ext uri="{BB962C8B-B14F-4D97-AF65-F5344CB8AC3E}">
        <p14:creationId xmlns:p14="http://schemas.microsoft.com/office/powerpoint/2010/main" val="150664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sp>
        <p:nvSpPr>
          <p:cNvPr id="6" name="Content Placeholder 5"/>
          <p:cNvSpPr>
            <a:spLocks noGrp="1"/>
          </p:cNvSpPr>
          <p:nvPr>
            <p:ph idx="1"/>
          </p:nvPr>
        </p:nvSpPr>
        <p:spPr>
          <a:xfrm>
            <a:off x="932496" y="4718955"/>
            <a:ext cx="10327008" cy="1776972"/>
          </a:xfrm>
        </p:spPr>
        <p:txBody>
          <a:bodyPr/>
          <a:lstStyle/>
          <a:p>
            <a:r>
              <a:rPr lang="en-US" sz="2400" dirty="0"/>
              <a:t>Choosing a distribution with longer tails will make for a shape that asymptotes more slowly (likely a good thing for model fitting).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637285"/>
            <a:ext cx="6122506" cy="4081670"/>
          </a:xfrm>
          <a:prstGeom prst="rect">
            <a:avLst/>
          </a:prstGeom>
        </p:spPr>
      </p:pic>
    </p:spTree>
    <p:extLst>
      <p:ext uri="{BB962C8B-B14F-4D97-AF65-F5344CB8AC3E}">
        <p14:creationId xmlns:p14="http://schemas.microsoft.com/office/powerpoint/2010/main" val="659045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Tree>
    <p:extLst>
      <p:ext uri="{BB962C8B-B14F-4D97-AF65-F5344CB8AC3E}">
        <p14:creationId xmlns:p14="http://schemas.microsoft.com/office/powerpoint/2010/main" val="3975899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
        <p:nvSpPr>
          <p:cNvPr id="3" name="Content Placeholder 2"/>
          <p:cNvSpPr>
            <a:spLocks noGrp="1"/>
          </p:cNvSpPr>
          <p:nvPr>
            <p:ph idx="1"/>
          </p:nvPr>
        </p:nvSpPr>
        <p:spPr/>
        <p:txBody>
          <a:bodyPr/>
          <a:lstStyle/>
          <a:p>
            <a:pPr>
              <a:spcAft>
                <a:spcPts val="1200"/>
              </a:spcAft>
            </a:pPr>
            <a:r>
              <a:rPr lang="en-US" sz="2400" dirty="0"/>
              <a:t>It is simple to illustrate examples in logistic regression when there is just one </a:t>
            </a:r>
            <a:r>
              <a:rPr lang="en-US" sz="2400" dirty="0" smtClean="0"/>
              <a:t>predictor </a:t>
            </a:r>
            <a:r>
              <a:rPr lang="en-US" sz="2400" dirty="0"/>
              <a:t>variable.  </a:t>
            </a:r>
          </a:p>
          <a:p>
            <a:pPr>
              <a:spcAft>
                <a:spcPts val="1200"/>
              </a:spcAft>
            </a:pPr>
            <a:r>
              <a:rPr lang="en-US" sz="2400" dirty="0"/>
              <a:t>But the approach ‘easily’ generalizes to the situation where there are multiple predictors.	 	 </a:t>
            </a:r>
          </a:p>
          <a:p>
            <a:pPr>
              <a:spcAft>
                <a:spcPts val="1200"/>
              </a:spcAft>
            </a:pPr>
            <a:r>
              <a:rPr lang="en-US" sz="2400" dirty="0"/>
              <a:t>A lot of the same details as linear regression apply to logistic regression. Interactions can be considered.  Multicollinearity is a concern.  So is overfitting.  	 </a:t>
            </a:r>
          </a:p>
          <a:p>
            <a:pPr>
              <a:spcAft>
                <a:spcPts val="1200"/>
              </a:spcAft>
            </a:pPr>
            <a:r>
              <a:rPr lang="en-US" sz="2400" dirty="0"/>
              <a:t>So how do we correct for such problems? </a:t>
            </a:r>
          </a:p>
          <a:p>
            <a:pPr>
              <a:spcAft>
                <a:spcPts val="1200"/>
              </a:spcAft>
            </a:pPr>
            <a:r>
              <a:rPr lang="en-US" sz="2400" dirty="0"/>
              <a:t>Regularization and checking though train, test, and cross-validation!	 </a:t>
            </a:r>
          </a:p>
        </p:txBody>
      </p:sp>
    </p:spTree>
    <p:extLst>
      <p:ext uri="{BB962C8B-B14F-4D97-AF65-F5344CB8AC3E}">
        <p14:creationId xmlns:p14="http://schemas.microsoft.com/office/powerpoint/2010/main" val="2182645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with two predictors</a:t>
            </a:r>
          </a:p>
        </p:txBody>
      </p:sp>
      <p:sp>
        <p:nvSpPr>
          <p:cNvPr id="3" name="Content Placeholder 2"/>
          <p:cNvSpPr>
            <a:spLocks noGrp="1"/>
          </p:cNvSpPr>
          <p:nvPr>
            <p:ph idx="1"/>
          </p:nvPr>
        </p:nvSpPr>
        <p:spPr>
          <a:xfrm>
            <a:off x="528614" y="983807"/>
            <a:ext cx="11314093" cy="2111143"/>
          </a:xfrm>
        </p:spPr>
        <p:txBody>
          <a:bodyPr/>
          <a:lstStyle/>
          <a:p>
            <a:r>
              <a:rPr lang="en-US" sz="2400" dirty="0"/>
              <a:t>How can we estimate a classifier, based on logistic regression, for the following plot?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274" y="1771319"/>
            <a:ext cx="5343386" cy="4967412"/>
          </a:xfrm>
          <a:prstGeom prst="rect">
            <a:avLst/>
          </a:prstGeom>
        </p:spPr>
      </p:pic>
    </p:spTree>
    <p:extLst>
      <p:ext uri="{BB962C8B-B14F-4D97-AF65-F5344CB8AC3E}">
        <p14:creationId xmlns:p14="http://schemas.microsoft.com/office/powerpoint/2010/main" val="15914327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Earlier we saw the general form of </a:t>
                </a:r>
                <a:r>
                  <a:rPr lang="en-US" sz="2400" i="1" dirty="0"/>
                  <a:t>simple</a:t>
                </a:r>
                <a:r>
                  <a:rPr lang="en-US" sz="2400" dirty="0"/>
                  <a:t> logistic regression, meaning when there is just one predictor used in the model. What was the model statement (in terms of linear predictors)? </a:t>
                </a:r>
              </a:p>
              <a:p>
                <a:endParaRPr lang="en-US" sz="2400" dirty="0"/>
              </a:p>
              <a:p>
                <a:endParaRPr lang="en-US" sz="2400" dirty="0"/>
              </a:p>
              <a:p>
                <a:endParaRPr lang="en-US" sz="2400" dirty="0"/>
              </a:p>
              <a:p>
                <a:r>
                  <a:rPr lang="en-US" sz="2400" dirty="0"/>
                  <a:t>Multiple logistic regression is a generalization to multiple predictors.  More specifically we can define a multiple logistic regression model to predict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as such:</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8040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669748" y="2670991"/>
            <a:ext cx="4852504" cy="811861"/>
          </a:xfrm>
          <a:prstGeom prst="rect">
            <a:avLst/>
          </a:prstGeom>
        </p:spPr>
      </p:pic>
      <p:pic>
        <p:nvPicPr>
          <p:cNvPr id="5" name="Picture 4"/>
          <p:cNvPicPr>
            <a:picLocks noChangeAspect="1"/>
          </p:cNvPicPr>
          <p:nvPr/>
        </p:nvPicPr>
        <p:blipFill>
          <a:blip r:embed="rId4"/>
          <a:stretch>
            <a:fillRect/>
          </a:stretch>
        </p:blipFill>
        <p:spPr>
          <a:xfrm>
            <a:off x="2202883" y="5168347"/>
            <a:ext cx="7786233" cy="787677"/>
          </a:xfrm>
          <a:prstGeom prst="rect">
            <a:avLst/>
          </a:prstGeom>
        </p:spPr>
      </p:pic>
    </p:spTree>
    <p:extLst>
      <p:ext uri="{BB962C8B-B14F-4D97-AF65-F5344CB8AC3E}">
        <p14:creationId xmlns:p14="http://schemas.microsoft.com/office/powerpoint/2010/main" val="11857900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Multiple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868255" cy="4521293"/>
              </a:xfrm>
            </p:spPr>
            <p:txBody>
              <a:bodyPr/>
              <a:lstStyle/>
              <a:p>
                <a:pPr>
                  <a:spcAft>
                    <a:spcPts val="1200"/>
                  </a:spcAft>
                </a:pPr>
                <a:r>
                  <a:rPr lang="en-US" sz="2400" dirty="0"/>
                  <a:t>The estimation procedure is identical to that as before for simple logistic regression: </a:t>
                </a:r>
              </a:p>
              <a:p>
                <a:pPr>
                  <a:spcAft>
                    <a:spcPts val="1200"/>
                  </a:spcAft>
                </a:pPr>
                <a:r>
                  <a:rPr lang="en-US" sz="2400" b="1" dirty="0"/>
                  <a:t>a likelihood approach is taken</a:t>
                </a:r>
                <a:r>
                  <a:rPr lang="en-US" sz="2400" dirty="0"/>
                  <a:t>, and the function is maximized across all parameters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0</m:t>
                        </m:r>
                      </m:sub>
                    </m:sSub>
                  </m:oMath>
                </a14:m>
                <a:r>
                  <a:rPr lang="en-US" sz="2400" dirty="0"/>
                  <a:t>, </a:t>
                </a:r>
                <a14:m>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𝑝</m:t>
                        </m:r>
                      </m:sub>
                    </m:sSub>
                  </m:oMath>
                </a14:m>
                <a:r>
                  <a:rPr lang="en-US" sz="2400" dirty="0"/>
                  <a:t> using an iterative method like Newton-Raphson. </a:t>
                </a:r>
              </a:p>
              <a:p>
                <a:pPr>
                  <a:spcAft>
                    <a:spcPts val="1200"/>
                  </a:spcAft>
                </a:pPr>
                <a:r>
                  <a:rPr lang="en-US" sz="2400" dirty="0"/>
                  <a:t>The actual fitting of a Multiple Logistic Regression is easy using software (of course there's a python package for that) as the iterative maximization of the likelihood has already been hard coded.  </a:t>
                </a:r>
              </a:p>
              <a:p>
                <a:pPr>
                  <a:spcAft>
                    <a:spcPts val="1200"/>
                  </a:spcAft>
                </a:pPr>
                <a:r>
                  <a:rPr lang="en-US" sz="2400" dirty="0"/>
                  <a:t>In the </a:t>
                </a:r>
                <a:r>
                  <a:rPr lang="en-US" sz="2400" dirty="0" err="1">
                    <a:latin typeface="Courier" charset="0"/>
                    <a:ea typeface="Courier" charset="0"/>
                    <a:cs typeface="Courier" charset="0"/>
                  </a:rPr>
                  <a:t>sklearn.linear_model</a:t>
                </a:r>
                <a:r>
                  <a:rPr lang="en-US" sz="2400" dirty="0"/>
                  <a:t> package, you just have to create your multidimensional design matrix </a:t>
                </a:r>
                <a14:m>
                  <m:oMath xmlns:m="http://schemas.openxmlformats.org/officeDocument/2006/math">
                    <m:r>
                      <a:rPr lang="en-US" sz="2400" b="0" i="1" smtClean="0">
                        <a:latin typeface="Cambria Math" charset="0"/>
                      </a:rPr>
                      <m:t>𝑋</m:t>
                    </m:r>
                  </m:oMath>
                </a14:m>
                <a:r>
                  <a:rPr lang="en-US" sz="2400" dirty="0"/>
                  <a:t> to be used as predictors in the </a:t>
                </a:r>
                <a:r>
                  <a:rPr lang="en-US" sz="2400" dirty="0" err="1">
                    <a:latin typeface="Courier" charset="0"/>
                    <a:ea typeface="Courier" charset="0"/>
                    <a:cs typeface="Courier" charset="0"/>
                  </a:rPr>
                  <a:t>LogisticRegression</a:t>
                </a:r>
                <a:r>
                  <a:rPr lang="en-US" sz="2400" dirty="0"/>
                  <a:t> function.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4521293"/>
              </a:xfrm>
              <a:blipFill rotWithShape="0">
                <a:blip r:embed="rId2"/>
                <a:stretch>
                  <a:fillRect l="-897" t="-1078" r="-1066" b="-1482"/>
                </a:stretch>
              </a:blipFill>
            </p:spPr>
            <p:txBody>
              <a:bodyPr/>
              <a:lstStyle/>
              <a:p>
                <a:r>
                  <a:rPr lang="en-US">
                    <a:noFill/>
                  </a:rPr>
                  <a:t> </a:t>
                </a:r>
              </a:p>
            </p:txBody>
          </p:sp>
        </mc:Fallback>
      </mc:AlternateContent>
    </p:spTree>
    <p:extLst>
      <p:ext uri="{BB962C8B-B14F-4D97-AF65-F5344CB8AC3E}">
        <p14:creationId xmlns:p14="http://schemas.microsoft.com/office/powerpoint/2010/main" val="18173541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Multiple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868255" cy="4287377"/>
              </a:xfrm>
            </p:spPr>
            <p:txBody>
              <a:bodyPr/>
              <a:lstStyle/>
              <a:p>
                <a:r>
                  <a:rPr lang="en-US" sz="2400" dirty="0"/>
                  <a:t>Interpreting the coefficients in a multiple logistic regression is similar to that of linear regression.</a:t>
                </a:r>
              </a:p>
              <a:p>
                <a:endParaRPr lang="en-US" sz="2400" dirty="0"/>
              </a:p>
              <a:p>
                <a:r>
                  <a:rPr lang="en-US" sz="2400" b="1" dirty="0"/>
                  <a:t>Key</a:t>
                </a:r>
                <a:r>
                  <a:rPr lang="en-US" sz="2400" dirty="0"/>
                  <a:t>: since there are other predictors in the model, the coefficient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 is the association between the </a:t>
                </a:r>
                <a14:m>
                  <m:oMath xmlns:m="http://schemas.openxmlformats.org/officeDocument/2006/math">
                    <m:sSup>
                      <m:sSupPr>
                        <m:ctrlPr>
                          <a:rPr lang="en-US" sz="2400" i="1" smtClean="0">
                            <a:latin typeface="Cambria Math" charset="0"/>
                          </a:rPr>
                        </m:ctrlPr>
                      </m:sSupPr>
                      <m:e>
                        <m:r>
                          <a:rPr lang="en-US" sz="2400" b="0" i="1" smtClean="0">
                            <a:latin typeface="Cambria Math" charset="0"/>
                          </a:rPr>
                          <m:t>𝑗</m:t>
                        </m:r>
                      </m:e>
                      <m:sup>
                        <m:r>
                          <a:rPr lang="en-US" sz="2400" b="0" i="1" smtClean="0">
                            <a:latin typeface="Cambria Math" charset="0"/>
                          </a:rPr>
                          <m:t>𝑡h</m:t>
                        </m:r>
                      </m:sup>
                    </m:sSup>
                  </m:oMath>
                </a14:m>
                <a:r>
                  <a:rPr lang="en-US" sz="2400" dirty="0"/>
                  <a:t> predictor and the response (on log odds scale).  But </a:t>
                </a:r>
                <a:r>
                  <a:rPr lang="en-US" sz="2400" dirty="0" smtClean="0"/>
                  <a:t> </a:t>
                </a:r>
                <a:r>
                  <a:rPr lang="en-US" sz="2400" dirty="0"/>
                  <a:t>we have to </a:t>
                </a:r>
                <a:r>
                  <a:rPr lang="en-US" sz="2400" dirty="0" smtClean="0"/>
                  <a:t>say </a:t>
                </a:r>
                <a:r>
                  <a:rPr lang="en-US" sz="2400" i="1" dirty="0"/>
                  <a:t>Controlling for the other predictors in the model</a:t>
                </a:r>
                <a:r>
                  <a:rPr lang="en-US" sz="2400" dirty="0"/>
                  <a:t>.  </a:t>
                </a:r>
              </a:p>
              <a:p>
                <a:endParaRPr lang="en-US" sz="2400" dirty="0"/>
              </a:p>
              <a:p>
                <a:r>
                  <a:rPr lang="en-US" sz="2400" dirty="0"/>
                  <a:t>We are trying to attribute the partial effects of each model controlling for the others (aka, controlling for possible </a:t>
                </a:r>
                <a:r>
                  <a:rPr lang="en-US" sz="2400" i="1" dirty="0"/>
                  <a:t>confounders</a:t>
                </a:r>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4287377"/>
              </a:xfrm>
              <a:blipFill rotWithShape="0">
                <a:blip r:embed="rId2"/>
                <a:stretch>
                  <a:fillRect l="-897" t="-1136" r="-56"/>
                </a:stretch>
              </a:blipFill>
            </p:spPr>
            <p:txBody>
              <a:bodyPr/>
              <a:lstStyle/>
              <a:p>
                <a:r>
                  <a:rPr lang="en-US">
                    <a:noFill/>
                  </a:rPr>
                  <a:t> </a:t>
                </a:r>
              </a:p>
            </p:txBody>
          </p:sp>
        </mc:Fallback>
      </mc:AlternateContent>
    </p:spTree>
    <p:extLst>
      <p:ext uri="{BB962C8B-B14F-4D97-AF65-F5344CB8AC3E}">
        <p14:creationId xmlns:p14="http://schemas.microsoft.com/office/powerpoint/2010/main" val="17087660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Let's get back to the Heart Data.  We are attempting to predict whether someone has HD based on </a:t>
            </a:r>
            <a:r>
              <a:rPr lang="en-US" sz="2400" dirty="0" err="1"/>
              <a:t>MaxHR</a:t>
            </a:r>
            <a:r>
              <a:rPr lang="en-US" sz="2400" dirty="0"/>
              <a:t> and whether the person is a female or male.  The simultaneous effect of these two predictors can be brought into one model.</a:t>
            </a:r>
          </a:p>
          <a:p>
            <a:endParaRPr lang="en-US" sz="2400" dirty="0"/>
          </a:p>
          <a:p>
            <a:r>
              <a:rPr lang="en-US" sz="2400" dirty="0"/>
              <a:t>Recall from earlier we had the following estimated models:</a:t>
            </a:r>
          </a:p>
        </p:txBody>
      </p:sp>
      <p:pic>
        <p:nvPicPr>
          <p:cNvPr id="7" name="Picture 6"/>
          <p:cNvPicPr>
            <a:picLocks noChangeAspect="1"/>
          </p:cNvPicPr>
          <p:nvPr/>
        </p:nvPicPr>
        <p:blipFill>
          <a:blip r:embed="rId2"/>
          <a:stretch>
            <a:fillRect/>
          </a:stretch>
        </p:blipFill>
        <p:spPr>
          <a:xfrm>
            <a:off x="3081762" y="3621183"/>
            <a:ext cx="6028475" cy="1938019"/>
          </a:xfrm>
          <a:prstGeom prst="rect">
            <a:avLst/>
          </a:prstGeom>
        </p:spPr>
      </p:pic>
    </p:spTree>
    <p:extLst>
      <p:ext uri="{BB962C8B-B14F-4D97-AF65-F5344CB8AC3E}">
        <p14:creationId xmlns:p14="http://schemas.microsoft.com/office/powerpoint/2010/main" val="1719269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608409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The results for the multiple logistic regression model are: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14" y="1738648"/>
            <a:ext cx="10095369" cy="4512255"/>
          </a:xfrm>
          <a:prstGeom prst="rect">
            <a:avLst/>
          </a:prstGeom>
        </p:spPr>
      </p:pic>
    </p:spTree>
    <p:extLst>
      <p:ext uri="{BB962C8B-B14F-4D97-AF65-F5344CB8AC3E}">
        <p14:creationId xmlns:p14="http://schemas.microsoft.com/office/powerpoint/2010/main" val="9340955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Interactions in Multiple Logistic Regression</a:t>
            </a:r>
          </a:p>
        </p:txBody>
      </p:sp>
      <p:sp>
        <p:nvSpPr>
          <p:cNvPr id="3" name="Content Placeholder 2"/>
          <p:cNvSpPr>
            <a:spLocks noGrp="1"/>
          </p:cNvSpPr>
          <p:nvPr>
            <p:ph idx="1"/>
          </p:nvPr>
        </p:nvSpPr>
        <p:spPr>
          <a:xfrm>
            <a:off x="833414" y="1177758"/>
            <a:ext cx="10868255" cy="2095529"/>
          </a:xfrm>
        </p:spPr>
        <p:txBody>
          <a:bodyPr/>
          <a:lstStyle/>
          <a:p>
            <a:pPr marL="12700" lvl="0" indent="-12700" defTabSz="914400">
              <a:spcBef>
                <a:spcPts val="0"/>
              </a:spcBef>
              <a:spcAft>
                <a:spcPts val="1800"/>
              </a:spcAft>
            </a:pPr>
            <a:r>
              <a:rPr lang="en-US" sz="2400" dirty="0"/>
              <a:t>Just like in linear regression, interaction terms can be considered in logistic regression.  An </a:t>
            </a:r>
            <a:r>
              <a:rPr lang="en-US" sz="2400" b="1" dirty="0"/>
              <a:t>interaction terms</a:t>
            </a:r>
            <a:r>
              <a:rPr lang="en-US" sz="2400" dirty="0"/>
              <a:t> is incorporated into the model the same way, and the interpretation is very similar (on the log-odds scale of the response of course).</a:t>
            </a:r>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p:txBody>
      </p:sp>
      <p:pic>
        <p:nvPicPr>
          <p:cNvPr id="4" name="Picture 3">
            <a:extLst>
              <a:ext uri="{FF2B5EF4-FFF2-40B4-BE49-F238E27FC236}">
                <a16:creationId xmlns="" xmlns:a16="http://schemas.microsoft.com/office/drawing/2014/main" id="{4AF67B2F-A071-A645-88CD-C0A3DCCFF169}"/>
              </a:ext>
            </a:extLst>
          </p:cNvPr>
          <p:cNvPicPr>
            <a:picLocks noChangeAspect="1"/>
          </p:cNvPicPr>
          <p:nvPr/>
        </p:nvPicPr>
        <p:blipFill>
          <a:blip r:embed="rId2"/>
          <a:stretch>
            <a:fillRect/>
          </a:stretch>
        </p:blipFill>
        <p:spPr>
          <a:xfrm>
            <a:off x="2350360" y="2841968"/>
            <a:ext cx="6369570" cy="3835440"/>
          </a:xfrm>
          <a:prstGeom prst="rect">
            <a:avLst/>
          </a:prstGeom>
        </p:spPr>
      </p:pic>
    </p:spTree>
    <p:extLst>
      <p:ext uri="{BB962C8B-B14F-4D97-AF65-F5344CB8AC3E}">
        <p14:creationId xmlns:p14="http://schemas.microsoft.com/office/powerpoint/2010/main" val="18102795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177758"/>
            <a:ext cx="10868255" cy="2095529"/>
          </a:xfrm>
        </p:spPr>
        <p:txBody>
          <a:bodyPr/>
          <a:lstStyle/>
          <a:p>
            <a:pPr marL="457200" indent="-457200">
              <a:spcAft>
                <a:spcPts val="1800"/>
              </a:spcAft>
              <a:buFont typeface="+mj-lt"/>
              <a:buAutoNum type="arabicPeriod"/>
            </a:pPr>
            <a:r>
              <a:rPr lang="en-US" sz="2400" dirty="0"/>
              <a:t>Write down the complete model. Break this down into the model to predict log-odds of heart disease based </a:t>
            </a:r>
            <a:r>
              <a:rPr lang="en-US" sz="2400" dirty="0" err="1"/>
              <a:t>MaxHR</a:t>
            </a:r>
            <a:r>
              <a:rPr lang="en-US" sz="2400" dirty="0"/>
              <a:t> for women and the same model for men.  How is this different from the previous model (without interaction)?</a:t>
            </a:r>
          </a:p>
          <a:p>
            <a:pPr marL="457200" indent="-457200">
              <a:spcAft>
                <a:spcPts val="1800"/>
              </a:spcAft>
              <a:buFont typeface="+mj-lt"/>
              <a:buAutoNum type="arabicPeriod"/>
            </a:pPr>
            <a:r>
              <a:rPr lang="en-US" sz="2400" dirty="0"/>
              <a:t>Estimate the odds ratio of heart disease comparing men to women with </a:t>
            </a:r>
            <a:r>
              <a:rPr lang="en-US" sz="2400" dirty="0" err="1"/>
              <a:t>MaxHR</a:t>
            </a:r>
            <a:r>
              <a:rPr lang="en-US" sz="2400" dirty="0"/>
              <a:t> = 200.</a:t>
            </a:r>
          </a:p>
          <a:p>
            <a:pPr marL="457200" indent="-457200">
              <a:spcAft>
                <a:spcPts val="1800"/>
              </a:spcAft>
              <a:buFont typeface="+mj-lt"/>
              <a:buAutoNum type="arabicPeriod"/>
            </a:pPr>
            <a:r>
              <a:rPr lang="en-US" sz="2400" dirty="0"/>
              <a:t>Is there any evidence of multicollinearity in this model?</a:t>
            </a:r>
          </a:p>
          <a:p>
            <a:pPr marL="457200" indent="-457200">
              <a:spcAft>
                <a:spcPts val="1800"/>
              </a:spcAft>
              <a:buFont typeface="+mj-lt"/>
              <a:buAutoNum type="arabicPeriod"/>
            </a:pPr>
            <a:r>
              <a:rPr lang="en-US" sz="2400" dirty="0"/>
              <a:t>Is there any confounding in this problem?</a:t>
            </a:r>
          </a:p>
        </p:txBody>
      </p:sp>
    </p:spTree>
    <p:extLst>
      <p:ext uri="{BB962C8B-B14F-4D97-AF65-F5344CB8AC3E}">
        <p14:creationId xmlns:p14="http://schemas.microsoft.com/office/powerpoint/2010/main" val="140050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p:spTree>
    <p:extLst>
      <p:ext uri="{BB962C8B-B14F-4D97-AF65-F5344CB8AC3E}">
        <p14:creationId xmlns:p14="http://schemas.microsoft.com/office/powerpoint/2010/main" val="12161000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When dealing with ‘well-separated’ data, logistic regression can work well in performing classification.</a:t>
                </a:r>
              </a:p>
              <a:p>
                <a:pPr>
                  <a:spcAft>
                    <a:spcPts val="1800"/>
                  </a:spcAft>
                </a:pPr>
                <a:r>
                  <a:rPr lang="en-US" sz="2400" dirty="0"/>
                  <a:t>We saw a 2-D plot last time which had two predictors,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2</m:t>
                        </m:r>
                      </m:sub>
                    </m:sSub>
                  </m:oMath>
                </a14:m>
                <a:r>
                  <a:rPr lang="en-US" sz="2400" dirty="0"/>
                  <a:t> and depicted the classes as different colors. A similar one is shown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6051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72" y="4185633"/>
            <a:ext cx="4247601" cy="2540218"/>
          </a:xfrm>
          <a:prstGeom prst="rect">
            <a:avLst/>
          </a:prstGeom>
        </p:spPr>
      </p:pic>
    </p:spTree>
    <p:extLst>
      <p:ext uri="{BB962C8B-B14F-4D97-AF65-F5344CB8AC3E}">
        <p14:creationId xmlns:p14="http://schemas.microsoft.com/office/powerpoint/2010/main" val="3965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85" y="983807"/>
            <a:ext cx="5262307" cy="5310323"/>
          </a:xfrm>
        </p:spPr>
      </p:pic>
    </p:spTree>
    <p:extLst>
      <p:ext uri="{BB962C8B-B14F-4D97-AF65-F5344CB8AC3E}">
        <p14:creationId xmlns:p14="http://schemas.microsoft.com/office/powerpoint/2010/main" val="11565321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a:t>
                </a:r>
                <a:r>
                  <a:rPr lang="en-US" sz="2400" dirty="0" smtClean="0"/>
                  <a:t>logistic regression</a:t>
                </a:r>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5850"/>
                </a:stretch>
              </a:blipFill>
            </p:spPr>
            <p:txBody>
              <a:bodyPr/>
              <a:lstStyle/>
              <a:p>
                <a:r>
                  <a:rPr lang="en-US">
                    <a:noFill/>
                  </a:rPr>
                  <a:t> </a:t>
                </a:r>
              </a:p>
            </p:txBody>
          </p:sp>
        </mc:Fallback>
      </mc:AlternateContent>
    </p:spTree>
    <p:extLst>
      <p:ext uri="{BB962C8B-B14F-4D97-AF65-F5344CB8AC3E}">
        <p14:creationId xmlns:p14="http://schemas.microsoft.com/office/powerpoint/2010/main" val="761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sp>
        <p:nvSpPr>
          <p:cNvPr id="3" name="Content Placeholder 2"/>
          <p:cNvSpPr>
            <a:spLocks noGrp="1"/>
          </p:cNvSpPr>
          <p:nvPr>
            <p:ph idx="1"/>
          </p:nvPr>
        </p:nvSpPr>
        <p:spPr/>
        <p:txBody>
          <a:bodyPr/>
          <a:lstStyle/>
          <a:p>
            <a:pPr>
              <a:spcAft>
                <a:spcPts val="1200"/>
              </a:spcAft>
            </a:pPr>
            <a:r>
              <a:rPr lang="en-US" sz="2400" dirty="0"/>
              <a:t>In the previous plot, which classification boundary performs better?  How can you tell?  How would you make this determination in an actual data example? </a:t>
            </a:r>
          </a:p>
          <a:p>
            <a:pPr>
              <a:spcAft>
                <a:spcPts val="1200"/>
              </a:spcAft>
            </a:pPr>
            <a:r>
              <a:rPr lang="en-US" sz="2400" dirty="0"/>
              <a:t>We could determine the misclassification rates in left out validation or test set(s)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7590" y="3012454"/>
            <a:ext cx="3098657" cy="3126931"/>
          </a:xfrm>
          <a:prstGeom prst="rect">
            <a:avLst/>
          </a:prstGeom>
          <a:ln>
            <a:noFill/>
          </a:ln>
        </p:spPr>
      </p:pic>
    </p:spTree>
    <p:extLst>
      <p:ext uri="{BB962C8B-B14F-4D97-AF65-F5344CB8AC3E}">
        <p14:creationId xmlns:p14="http://schemas.microsoft.com/office/powerpoint/2010/main" val="17982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br>
              <a:rPr lang="en-US" dirty="0"/>
            </a:br>
            <a:endParaRPr lang="en-US" dirty="0"/>
          </a:p>
        </p:txBody>
      </p:sp>
    </p:spTree>
    <p:extLst>
      <p:ext uri="{BB962C8B-B14F-4D97-AF65-F5344CB8AC3E}">
        <p14:creationId xmlns:p14="http://schemas.microsoft.com/office/powerpoint/2010/main" val="3819323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Linear Regression</a:t>
            </a:r>
          </a:p>
        </p:txBody>
      </p:sp>
      <p:sp>
        <p:nvSpPr>
          <p:cNvPr id="3" name="Content Placeholder 2"/>
          <p:cNvSpPr>
            <a:spLocks noGrp="1"/>
          </p:cNvSpPr>
          <p:nvPr>
            <p:ph idx="1"/>
          </p:nvPr>
        </p:nvSpPr>
        <p:spPr>
          <a:xfrm>
            <a:off x="833415" y="1177758"/>
            <a:ext cx="10327008" cy="4821260"/>
          </a:xfrm>
        </p:spPr>
        <p:txBody>
          <a:bodyPr/>
          <a:lstStyle/>
          <a:p>
            <a:r>
              <a:rPr lang="en-US" sz="2400" dirty="0"/>
              <a:t>Based on the Likelihood framework, a loss function can be determined based on the likelihood function. </a:t>
            </a:r>
          </a:p>
          <a:p>
            <a:endParaRPr lang="en-US" sz="1200" dirty="0"/>
          </a:p>
          <a:p>
            <a:r>
              <a:rPr lang="en-US" sz="2400" dirty="0"/>
              <a:t>We saw in linear regression that maximizing the log-likelihood is equivalent to minimizing the sum of squares error: </a:t>
            </a:r>
            <a:endParaRPr lang="en-US" sz="2400" dirty="0">
              <a:effectLst/>
            </a:endParaRPr>
          </a:p>
          <a:p>
            <a:endParaRPr lang="en-US" sz="2400" dirty="0">
              <a:effectLst/>
            </a:endParaRPr>
          </a:p>
          <a:p>
            <a:endParaRPr lang="en-US" sz="2400" dirty="0"/>
          </a:p>
          <a:p>
            <a:r>
              <a:rPr lang="en-US" sz="2400" dirty="0"/>
              <a:t>And a regularization approach was to add a penalty factor to this equation. Which for Ridge Regression becomes: </a:t>
            </a:r>
          </a:p>
          <a:p>
            <a:endParaRPr lang="en-US" sz="2400" dirty="0"/>
          </a:p>
          <a:p>
            <a:endParaRPr lang="en-US" sz="2400" dirty="0"/>
          </a:p>
          <a:p>
            <a:r>
              <a:rPr lang="en-US" sz="2400" dirty="0"/>
              <a:t>This penalty </a:t>
            </a:r>
            <a:r>
              <a:rPr lang="en-US" sz="2400" i="1" dirty="0"/>
              <a:t>shrinks </a:t>
            </a:r>
            <a:r>
              <a:rPr lang="en-US" sz="2400" dirty="0"/>
              <a:t>the estimates towards zero, and has the analogue of using a Normal prior in the Bayesian paradigm. </a:t>
            </a:r>
          </a:p>
          <a:p>
            <a:r>
              <a:rPr lang="en-US" sz="2400" dirty="0"/>
              <a:t> </a:t>
            </a:r>
          </a:p>
          <a:p>
            <a:endParaRPr lang="en-US" sz="2400" dirty="0"/>
          </a:p>
          <a:p>
            <a:endParaRPr lang="en-US" sz="2400" dirty="0">
              <a:effectLst/>
            </a:endParaRPr>
          </a:p>
        </p:txBody>
      </p:sp>
      <p:pic>
        <p:nvPicPr>
          <p:cNvPr id="6" name="Picture 5">
            <a:extLst>
              <a:ext uri="{FF2B5EF4-FFF2-40B4-BE49-F238E27FC236}">
                <a16:creationId xmlns="" xmlns:a16="http://schemas.microsoft.com/office/drawing/2014/main" id="{F19E7836-5DEF-2346-82BF-9947A0CFD3DD}"/>
              </a:ext>
            </a:extLst>
          </p:cNvPr>
          <p:cNvPicPr>
            <a:picLocks noChangeAspect="1"/>
          </p:cNvPicPr>
          <p:nvPr/>
        </p:nvPicPr>
        <p:blipFill>
          <a:blip r:embed="rId2"/>
          <a:stretch>
            <a:fillRect/>
          </a:stretch>
        </p:blipFill>
        <p:spPr>
          <a:xfrm>
            <a:off x="971961" y="2991995"/>
            <a:ext cx="9543640" cy="971508"/>
          </a:xfrm>
          <a:prstGeom prst="rect">
            <a:avLst/>
          </a:prstGeom>
        </p:spPr>
      </p:pic>
      <p:pic>
        <p:nvPicPr>
          <p:cNvPr id="7" name="Picture 6">
            <a:extLst>
              <a:ext uri="{FF2B5EF4-FFF2-40B4-BE49-F238E27FC236}">
                <a16:creationId xmlns="" xmlns:a16="http://schemas.microsoft.com/office/drawing/2014/main" id="{8FF5DE59-4AC6-8946-A385-D033B1EB2575}"/>
              </a:ext>
            </a:extLst>
          </p:cNvPr>
          <p:cNvPicPr>
            <a:picLocks noChangeAspect="1"/>
          </p:cNvPicPr>
          <p:nvPr/>
        </p:nvPicPr>
        <p:blipFill>
          <a:blip r:embed="rId3"/>
          <a:stretch>
            <a:fillRect/>
          </a:stretch>
        </p:blipFill>
        <p:spPr>
          <a:xfrm>
            <a:off x="2951018" y="4706554"/>
            <a:ext cx="5216058" cy="1010611"/>
          </a:xfrm>
          <a:prstGeom prst="rect">
            <a:avLst/>
          </a:prstGeom>
        </p:spPr>
      </p:pic>
    </p:spTree>
    <p:extLst>
      <p:ext uri="{BB962C8B-B14F-4D97-AF65-F5344CB8AC3E}">
        <p14:creationId xmlns:p14="http://schemas.microsoft.com/office/powerpoint/2010/main" val="420887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Tree>
    <p:extLst>
      <p:ext uri="{BB962C8B-B14F-4D97-AF65-F5344CB8AC3E}">
        <p14:creationId xmlns:p14="http://schemas.microsoft.com/office/powerpoint/2010/main" val="4017930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in Logistic Regression</a:t>
            </a:r>
          </a:p>
        </p:txBody>
      </p:sp>
      <p:sp>
        <p:nvSpPr>
          <p:cNvPr id="3" name="Content Placeholder 2"/>
          <p:cNvSpPr>
            <a:spLocks noGrp="1"/>
          </p:cNvSpPr>
          <p:nvPr>
            <p:ph idx="1"/>
          </p:nvPr>
        </p:nvSpPr>
        <p:spPr>
          <a:xfrm>
            <a:off x="833415" y="1177758"/>
            <a:ext cx="10327008" cy="4821260"/>
          </a:xfrm>
        </p:spPr>
        <p:txBody>
          <a:bodyPr/>
          <a:lstStyle/>
          <a:p>
            <a:r>
              <a:rPr lang="en-US" sz="2400" dirty="0"/>
              <a:t>A similar approach can be used in logistic regression. Here, maximizing the log-likelihood is equivalent to minimizing the following loss function: </a:t>
            </a:r>
          </a:p>
          <a:p>
            <a:endParaRPr lang="en-US" sz="2400" dirty="0"/>
          </a:p>
          <a:p>
            <a:endParaRPr lang="en-US" sz="2400" dirty="0"/>
          </a:p>
          <a:p>
            <a:endParaRPr lang="en-US" sz="2400" dirty="0"/>
          </a:p>
          <a:p>
            <a:endParaRPr lang="en-US" sz="2400" dirty="0"/>
          </a:p>
          <a:p>
            <a:r>
              <a:rPr lang="en-US" sz="2400" dirty="0"/>
              <a:t>where</a:t>
            </a:r>
          </a:p>
          <a:p>
            <a:endParaRPr lang="en-US" sz="2400" dirty="0"/>
          </a:p>
          <a:p>
            <a:r>
              <a:rPr lang="en-US" sz="2400" dirty="0"/>
              <a:t>Why is this a good loss function to minimize? Where does this come from? </a:t>
            </a:r>
          </a:p>
          <a:p>
            <a:endParaRPr lang="en-US" sz="2400" dirty="0"/>
          </a:p>
          <a:p>
            <a:r>
              <a:rPr lang="en-US" sz="2400" dirty="0"/>
              <a:t>The log-likelihood for independent </a:t>
            </a:r>
            <a:r>
              <a:rPr lang="en-US" sz="2400" i="1" dirty="0"/>
              <a:t>Y</a:t>
            </a:r>
            <a:r>
              <a:rPr lang="en-US" sz="2400" i="1" baseline="-25000" dirty="0"/>
              <a:t>i</a:t>
            </a:r>
            <a:r>
              <a:rPr lang="en-US" sz="2400" dirty="0"/>
              <a:t> ∼ Bern(</a:t>
            </a:r>
            <a:r>
              <a:rPr lang="en-US" sz="2400" i="1" dirty="0"/>
              <a:t>p</a:t>
            </a:r>
            <a:r>
              <a:rPr lang="en-US" sz="2400" i="1" baseline="-25000" dirty="0"/>
              <a:t>i</a:t>
            </a:r>
            <a:r>
              <a:rPr lang="en-US" sz="2400" dirty="0"/>
              <a:t>).</a:t>
            </a:r>
          </a:p>
          <a:p>
            <a:endParaRPr lang="en-US" sz="2400" dirty="0"/>
          </a:p>
          <a:p>
            <a:endParaRPr lang="en-US" sz="2400" dirty="0"/>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 xmlns:a16="http://schemas.microsoft.com/office/drawing/2014/main" id="{72FE2AC4-FB23-0640-A473-FF6E86EE144A}"/>
              </a:ext>
            </a:extLst>
          </p:cNvPr>
          <p:cNvPicPr>
            <a:picLocks noChangeAspect="1"/>
          </p:cNvPicPr>
          <p:nvPr/>
        </p:nvPicPr>
        <p:blipFill>
          <a:blip r:embed="rId2"/>
          <a:stretch>
            <a:fillRect/>
          </a:stretch>
        </p:blipFill>
        <p:spPr>
          <a:xfrm>
            <a:off x="2452254" y="2015849"/>
            <a:ext cx="7068705" cy="1163972"/>
          </a:xfrm>
          <a:prstGeom prst="rect">
            <a:avLst/>
          </a:prstGeom>
        </p:spPr>
      </p:pic>
      <p:pic>
        <p:nvPicPr>
          <p:cNvPr id="9" name="Picture 8">
            <a:extLst>
              <a:ext uri="{FF2B5EF4-FFF2-40B4-BE49-F238E27FC236}">
                <a16:creationId xmlns="" xmlns:a16="http://schemas.microsoft.com/office/drawing/2014/main" id="{EDC0AB52-E45D-AD41-A9E5-8E1D89BB4866}"/>
              </a:ext>
            </a:extLst>
          </p:cNvPr>
          <p:cNvPicPr>
            <a:picLocks noChangeAspect="1"/>
          </p:cNvPicPr>
          <p:nvPr/>
        </p:nvPicPr>
        <p:blipFill>
          <a:blip r:embed="rId3"/>
          <a:stretch>
            <a:fillRect/>
          </a:stretch>
        </p:blipFill>
        <p:spPr>
          <a:xfrm>
            <a:off x="1831108" y="3499018"/>
            <a:ext cx="3946237" cy="849190"/>
          </a:xfrm>
          <a:prstGeom prst="rect">
            <a:avLst/>
          </a:prstGeom>
        </p:spPr>
      </p:pic>
    </p:spTree>
    <p:extLst>
      <p:ext uri="{BB962C8B-B14F-4D97-AF65-F5344CB8AC3E}">
        <p14:creationId xmlns:p14="http://schemas.microsoft.com/office/powerpoint/2010/main" val="32642141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5018" y="1177758"/>
                <a:ext cx="10695709" cy="4821260"/>
              </a:xfrm>
            </p:spPr>
            <p:txBody>
              <a:bodyPr/>
              <a:lstStyle/>
              <a:p>
                <a:r>
                  <a:rPr lang="en-US" sz="2400" dirty="0"/>
                  <a:t>A penalty factor can then be added to this loss function and results in a new loss function that penalizes large values of the parameters: </a:t>
                </a:r>
              </a:p>
              <a:p>
                <a:endParaRPr lang="en-US" sz="2400" dirty="0"/>
              </a:p>
              <a:p>
                <a:endParaRPr lang="en-US" sz="2400" dirty="0"/>
              </a:p>
              <a:p>
                <a:endParaRPr lang="en-US" sz="2400" dirty="0"/>
              </a:p>
              <a:p>
                <a:r>
                  <a:rPr lang="en-US" sz="2400" dirty="0"/>
                  <a:t>The result is just like in linear regression: shrinkage towards  zero of the parameters. </a:t>
                </a:r>
              </a:p>
              <a:p>
                <a:endParaRPr lang="en-US" sz="2400" dirty="0"/>
              </a:p>
              <a:p>
                <a:r>
                  <a:rPr lang="en-US" sz="2400" dirty="0"/>
                  <a:t>In practice, the intercept is usually not part of the penalty factor, and is thus not shrunk towards zero. </a:t>
                </a:r>
              </a:p>
              <a:p>
                <a:endParaRPr lang="en-US" sz="2400" dirty="0"/>
              </a:p>
              <a:p>
                <a:r>
                  <a:rPr lang="en-US" sz="2400" dirty="0"/>
                  <a:t>Note: the  </a:t>
                </a:r>
                <a:r>
                  <a:rPr lang="en-US" sz="2400" dirty="0" err="1">
                    <a:latin typeface="Courier" charset="0"/>
                    <a:ea typeface="Courier" charset="0"/>
                    <a:cs typeface="Courier" charset="0"/>
                  </a:rPr>
                  <a:t>sklearn</a:t>
                </a:r>
                <a:r>
                  <a:rPr lang="en-US" sz="2400" dirty="0"/>
                  <a:t>  package uses a different tuning parameter: instead of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they use a constant that is essentially C = 1/</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n-US" sz="2400" dirty="0"/>
                  <a:t>.</a:t>
                </a:r>
                <a:endParaRPr lang="el-GR"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5018" y="1177758"/>
                <a:ext cx="10695709" cy="4821260"/>
              </a:xfrm>
              <a:blipFill>
                <a:blip r:embed="rId2"/>
                <a:stretch>
                  <a:fillRect l="-829" t="-1053" b="-7895"/>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80321997-B2CD-5943-8C97-29654843206B}"/>
              </a:ext>
            </a:extLst>
          </p:cNvPr>
          <p:cNvPicPr>
            <a:picLocks noChangeAspect="1"/>
          </p:cNvPicPr>
          <p:nvPr/>
        </p:nvPicPr>
        <p:blipFill>
          <a:blip r:embed="rId3"/>
          <a:stretch>
            <a:fillRect/>
          </a:stretch>
        </p:blipFill>
        <p:spPr>
          <a:xfrm>
            <a:off x="1949450" y="2145146"/>
            <a:ext cx="8293100" cy="1016000"/>
          </a:xfrm>
          <a:prstGeom prst="rect">
            <a:avLst/>
          </a:prstGeom>
        </p:spPr>
      </p:pic>
    </p:spTree>
    <p:extLst>
      <p:ext uri="{BB962C8B-B14F-4D97-AF65-F5344CB8AC3E}">
        <p14:creationId xmlns:p14="http://schemas.microsoft.com/office/powerpoint/2010/main" val="12493705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a:t>
            </a:r>
          </a:p>
        </p:txBody>
      </p:sp>
      <p:sp>
        <p:nvSpPr>
          <p:cNvPr id="3" name="Content Placeholder 2"/>
          <p:cNvSpPr>
            <a:spLocks noGrp="1"/>
          </p:cNvSpPr>
          <p:nvPr>
            <p:ph idx="1"/>
          </p:nvPr>
        </p:nvSpPr>
        <p:spPr>
          <a:xfrm>
            <a:off x="833415" y="1177758"/>
            <a:ext cx="10327008" cy="4821260"/>
          </a:xfrm>
        </p:spPr>
        <p:txBody>
          <a:bodyPr/>
          <a:lstStyle/>
          <a:p>
            <a:r>
              <a:rPr lang="en-US" sz="2400" dirty="0"/>
              <a:t>Let’s see how this plays out in an example in logistic regression. </a:t>
            </a:r>
          </a:p>
          <a:p>
            <a:endParaRPr lang="en-US" sz="2400" dirty="0"/>
          </a:p>
          <a:p>
            <a:endParaRPr lang="en-US" sz="2400" dirty="0"/>
          </a:p>
          <a:p>
            <a:endParaRPr lang="en-US" sz="2400" dirty="0"/>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2155B41D-1777-CF4C-BFC9-7157463FAA3C}"/>
              </a:ext>
            </a:extLst>
          </p:cNvPr>
          <p:cNvPicPr>
            <a:picLocks noChangeAspect="1"/>
          </p:cNvPicPr>
          <p:nvPr/>
        </p:nvPicPr>
        <p:blipFill>
          <a:blip r:embed="rId2"/>
          <a:stretch>
            <a:fillRect/>
          </a:stretch>
        </p:blipFill>
        <p:spPr>
          <a:xfrm>
            <a:off x="2320269" y="1709869"/>
            <a:ext cx="7353300" cy="4483100"/>
          </a:xfrm>
          <a:prstGeom prst="rect">
            <a:avLst/>
          </a:prstGeom>
        </p:spPr>
      </p:pic>
    </p:spTree>
    <p:extLst>
      <p:ext uri="{BB962C8B-B14F-4D97-AF65-F5344CB8AC3E}">
        <p14:creationId xmlns:p14="http://schemas.microsoft.com/office/powerpoint/2010/main" val="37637795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a:t>
            </a:r>
          </a:p>
        </p:txBody>
      </p:sp>
      <p:sp>
        <p:nvSpPr>
          <p:cNvPr id="3" name="Content Placeholder 2"/>
          <p:cNvSpPr>
            <a:spLocks noGrp="1"/>
          </p:cNvSpPr>
          <p:nvPr>
            <p:ph idx="1"/>
          </p:nvPr>
        </p:nvSpPr>
        <p:spPr>
          <a:xfrm>
            <a:off x="833415" y="1177758"/>
            <a:ext cx="10327008" cy="4821260"/>
          </a:xfrm>
        </p:spPr>
        <p:txBody>
          <a:bodyPr/>
          <a:lstStyle/>
          <a:p>
            <a:r>
              <a:rPr lang="en-US" dirty="0"/>
              <a:t>Let’s see how this plays out in an example in logistic regression. </a:t>
            </a:r>
          </a:p>
          <a:p>
            <a:endParaRPr lang="en-US" dirty="0"/>
          </a:p>
          <a:p>
            <a:endParaRPr lang="en-US" dirty="0"/>
          </a:p>
          <a:p>
            <a:endParaRPr lang="en-US" dirty="0"/>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4562405F-D394-3B49-89B7-5F181E68BCBF}"/>
              </a:ext>
            </a:extLst>
          </p:cNvPr>
          <p:cNvPicPr>
            <a:picLocks noChangeAspect="1"/>
          </p:cNvPicPr>
          <p:nvPr/>
        </p:nvPicPr>
        <p:blipFill>
          <a:blip r:embed="rId2"/>
          <a:stretch>
            <a:fillRect/>
          </a:stretch>
        </p:blipFill>
        <p:spPr>
          <a:xfrm>
            <a:off x="3365500" y="1869209"/>
            <a:ext cx="5461000" cy="3784600"/>
          </a:xfrm>
          <a:prstGeom prst="rect">
            <a:avLst/>
          </a:prstGeom>
        </p:spPr>
      </p:pic>
    </p:spTree>
    <p:extLst>
      <p:ext uri="{BB962C8B-B14F-4D97-AF65-F5344CB8AC3E}">
        <p14:creationId xmlns:p14="http://schemas.microsoft.com/office/powerpoint/2010/main" val="12026839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Regularization Parameter</a:t>
            </a:r>
          </a:p>
        </p:txBody>
      </p:sp>
      <p:sp>
        <p:nvSpPr>
          <p:cNvPr id="3" name="Content Placeholder 2"/>
          <p:cNvSpPr>
            <a:spLocks noGrp="1"/>
          </p:cNvSpPr>
          <p:nvPr>
            <p:ph idx="1"/>
          </p:nvPr>
        </p:nvSpPr>
        <p:spPr>
          <a:xfrm>
            <a:off x="833415" y="1177758"/>
            <a:ext cx="10327008" cy="4821260"/>
          </a:xfrm>
        </p:spPr>
        <p:txBody>
          <a:bodyPr/>
          <a:lstStyle/>
          <a:p>
            <a:pPr>
              <a:spcAft>
                <a:spcPts val="1200"/>
              </a:spcAft>
            </a:pPr>
            <a:r>
              <a:rPr lang="en-US" sz="2400" dirty="0">
                <a:solidFill>
                  <a:srgbClr val="444444"/>
                </a:solidFill>
              </a:rPr>
              <a:t>Just like in linear regression, the </a:t>
            </a:r>
            <a:r>
              <a:rPr lang="en-US" sz="2400" i="1" dirty="0">
                <a:solidFill>
                  <a:srgbClr val="444444"/>
                </a:solidFill>
              </a:rPr>
              <a:t>shrinkage</a:t>
            </a:r>
            <a:r>
              <a:rPr lang="en-US" sz="2400" dirty="0">
                <a:solidFill>
                  <a:srgbClr val="444444"/>
                </a:solidFill>
              </a:rPr>
              <a:t> factor must be chosen. How should we go about doing this? </a:t>
            </a:r>
          </a:p>
          <a:p>
            <a:pPr>
              <a:spcAft>
                <a:spcPts val="1200"/>
              </a:spcAft>
            </a:pPr>
            <a:endParaRPr lang="en-US" sz="2400" dirty="0"/>
          </a:p>
          <a:p>
            <a:pPr>
              <a:spcAft>
                <a:spcPts val="1200"/>
              </a:spcAft>
            </a:pPr>
            <a:r>
              <a:rPr lang="en-US" sz="2400" dirty="0">
                <a:solidFill>
                  <a:srgbClr val="444444"/>
                </a:solidFill>
              </a:rPr>
              <a:t>Through building multiple training and test sets (through </a:t>
            </a:r>
            <a:r>
              <a:rPr lang="en-US" sz="2400" dirty="0">
                <a:solidFill>
                  <a:srgbClr val="444444"/>
                </a:solidFill>
                <a:latin typeface="CMMI10"/>
              </a:rPr>
              <a:t>k</a:t>
            </a:r>
            <a:r>
              <a:rPr lang="en-US" sz="2400" dirty="0">
                <a:solidFill>
                  <a:srgbClr val="444444"/>
                </a:solidFill>
              </a:rPr>
              <a:t>-fold or random subsets), we can select the best shrinkage factor to mimic out-of-sample prediction. </a:t>
            </a:r>
          </a:p>
          <a:p>
            <a:pPr>
              <a:spcAft>
                <a:spcPts val="1200"/>
              </a:spcAft>
            </a:pPr>
            <a:endParaRPr lang="en-US" sz="2400" dirty="0"/>
          </a:p>
          <a:p>
            <a:pPr>
              <a:spcAft>
                <a:spcPts val="1200"/>
              </a:spcAft>
            </a:pPr>
            <a:r>
              <a:rPr lang="en-US" sz="2400" dirty="0">
                <a:solidFill>
                  <a:srgbClr val="444444"/>
                </a:solidFill>
              </a:rPr>
              <a:t>How could we measure how well each model fits the test set? We could measure this based on the proposed loss function! </a:t>
            </a:r>
            <a:endParaRPr lang="en-US" sz="2400" dirty="0"/>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5835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Tree>
    <p:extLst>
      <p:ext uri="{BB962C8B-B14F-4D97-AF65-F5344CB8AC3E}">
        <p14:creationId xmlns:p14="http://schemas.microsoft.com/office/powerpoint/2010/main" val="28526926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more than 2 Classes </a:t>
            </a:r>
            <a:br>
              <a:rPr lang="en-US" dirty="0"/>
            </a:br>
            <a:endParaRPr lang="en-US" dirty="0"/>
          </a:p>
        </p:txBody>
      </p:sp>
      <p:sp>
        <p:nvSpPr>
          <p:cNvPr id="3" name="Content Placeholder 2"/>
          <p:cNvSpPr>
            <a:spLocks noGrp="1"/>
          </p:cNvSpPr>
          <p:nvPr>
            <p:ph idx="1"/>
          </p:nvPr>
        </p:nvSpPr>
        <p:spPr>
          <a:xfrm>
            <a:off x="833415" y="1177758"/>
            <a:ext cx="10327008" cy="4821260"/>
          </a:xfrm>
        </p:spPr>
        <p:txBody>
          <a:bodyPr/>
          <a:lstStyle/>
          <a:p>
            <a:pPr>
              <a:spcAft>
                <a:spcPts val="1600"/>
              </a:spcAft>
            </a:pPr>
            <a:r>
              <a:rPr lang="en-US" sz="2400" dirty="0"/>
              <a:t>There are several extensions to standard logistic regression when the response variable </a:t>
            </a:r>
            <a:r>
              <a:rPr lang="en-US" sz="2400" i="1" dirty="0"/>
              <a:t>Y</a:t>
            </a:r>
            <a:r>
              <a:rPr lang="en-US" sz="2400" dirty="0"/>
              <a:t> has more than 2 categories. The two most common are: </a:t>
            </a:r>
          </a:p>
          <a:p>
            <a:pPr marL="1200120" lvl="1" indent="-457200">
              <a:spcAft>
                <a:spcPts val="1600"/>
              </a:spcAft>
              <a:buSzPct val="85000"/>
              <a:buFont typeface="+mj-lt"/>
              <a:buAutoNum type="arabicPeriod"/>
            </a:pPr>
            <a:r>
              <a:rPr lang="en-US" dirty="0" smtClean="0"/>
              <a:t>ordinal </a:t>
            </a:r>
            <a:r>
              <a:rPr lang="en-US" dirty="0"/>
              <a:t>logistic </a:t>
            </a:r>
            <a:r>
              <a:rPr lang="en-US" dirty="0" smtClean="0"/>
              <a:t>regression</a:t>
            </a:r>
            <a:endParaRPr lang="en-US" dirty="0"/>
          </a:p>
          <a:p>
            <a:pPr marL="1200120" lvl="1" indent="-457200">
              <a:spcAft>
                <a:spcPts val="1600"/>
              </a:spcAft>
              <a:buSzPct val="85000"/>
              <a:buFont typeface="+mj-lt"/>
              <a:buAutoNum type="arabicPeriod"/>
            </a:pPr>
            <a:r>
              <a:rPr lang="en-US" dirty="0" smtClean="0"/>
              <a:t>multinomial </a:t>
            </a:r>
            <a:r>
              <a:rPr lang="en-US" dirty="0"/>
              <a:t>logistic </a:t>
            </a:r>
            <a:r>
              <a:rPr lang="en-US" dirty="0" smtClean="0"/>
              <a:t>regression</a:t>
            </a:r>
            <a:endParaRPr lang="en-US" dirty="0"/>
          </a:p>
          <a:p>
            <a:pPr>
              <a:spcAft>
                <a:spcPts val="1600"/>
              </a:spcAft>
            </a:pPr>
            <a:r>
              <a:rPr lang="en-US" sz="2400" dirty="0"/>
              <a:t>Ordinal logistic regression is used when the categories have a specific hierarchy (like class year: Freshman, Sophomore, Junior, Senior; or a 7-point rating scale from strongly disagree to strongly agree). </a:t>
            </a:r>
          </a:p>
          <a:p>
            <a:pPr>
              <a:spcAft>
                <a:spcPts val="1600"/>
              </a:spcAft>
            </a:pPr>
            <a:r>
              <a:rPr lang="en-US" sz="2400" dirty="0"/>
              <a:t>Multinomial logistic regression is used when the categories have no inherent order (like eye color: blue, green, brown, hazel, et...).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08643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The most common approach to estimating a nominal (not-ordinal) categorical variable that has more than 2 classes. The first approach sets one of the categories in the response variable as the </a:t>
            </a:r>
            <a:r>
              <a:rPr lang="en-US" sz="2400" i="1" dirty="0"/>
              <a:t>reference </a:t>
            </a:r>
            <a:r>
              <a:rPr lang="en-US" sz="2400" dirty="0"/>
              <a:t>group, and then fits separate logistic regression models to predict the other cases based off of the reference group. For example we could attempt to predict a student’s concentration: </a:t>
            </a:r>
          </a:p>
          <a:p>
            <a:endParaRPr lang="en-US" sz="2400" dirty="0"/>
          </a:p>
          <a:p>
            <a:endParaRPr lang="en-US" sz="2400" dirty="0"/>
          </a:p>
          <a:p>
            <a:endParaRPr lang="en-US" sz="2400" dirty="0"/>
          </a:p>
          <a:p>
            <a:endParaRPr lang="en-US" sz="2400" dirty="0"/>
          </a:p>
          <a:p>
            <a:r>
              <a:rPr lang="en-US" sz="2400" dirty="0"/>
              <a:t>from predictors </a:t>
            </a:r>
            <a:r>
              <a:rPr lang="en-US" sz="2400" i="1" dirty="0"/>
              <a:t>x</a:t>
            </a:r>
            <a:r>
              <a:rPr lang="en-US" sz="2400" baseline="-25000" dirty="0"/>
              <a:t>1</a:t>
            </a:r>
            <a:r>
              <a:rPr lang="en-US" sz="2400" dirty="0"/>
              <a:t> number of </a:t>
            </a:r>
            <a:r>
              <a:rPr lang="en-US" sz="2400" dirty="0" err="1"/>
              <a:t>psets</a:t>
            </a:r>
            <a:r>
              <a:rPr lang="en-US" sz="2400" dirty="0"/>
              <a:t> per week and </a:t>
            </a:r>
            <a:r>
              <a:rPr lang="en-US" sz="2400" i="1" dirty="0"/>
              <a:t>x</a:t>
            </a:r>
            <a:r>
              <a:rPr lang="en-US" sz="2400" baseline="-25000" dirty="0"/>
              <a:t>2</a:t>
            </a:r>
            <a:r>
              <a:rPr lang="en-US" sz="2400" dirty="0"/>
              <a:t> how much time spent in Lamont Library.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5FAFAA84-12B8-044D-A4B7-F9301BFD631D}"/>
              </a:ext>
            </a:extLst>
          </p:cNvPr>
          <p:cNvPicPr>
            <a:picLocks noChangeAspect="1"/>
          </p:cNvPicPr>
          <p:nvPr/>
        </p:nvPicPr>
        <p:blipFill>
          <a:blip r:embed="rId2"/>
          <a:stretch>
            <a:fillRect/>
          </a:stretch>
        </p:blipFill>
        <p:spPr>
          <a:xfrm>
            <a:off x="2881143" y="3588388"/>
            <a:ext cx="5846618" cy="1493493"/>
          </a:xfrm>
          <a:prstGeom prst="rect">
            <a:avLst/>
          </a:prstGeom>
        </p:spPr>
      </p:pic>
    </p:spTree>
    <p:extLst>
      <p:ext uri="{BB962C8B-B14F-4D97-AF65-F5344CB8AC3E}">
        <p14:creationId xmlns:p14="http://schemas.microsoft.com/office/powerpoint/2010/main" val="40198074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(cont.)</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We could select the </a:t>
            </a:r>
            <a:r>
              <a:rPr lang="en-US" sz="2400" i="1" dirty="0"/>
              <a:t>y</a:t>
            </a:r>
            <a:r>
              <a:rPr lang="en-US" sz="2400" dirty="0"/>
              <a:t> = 3 case as the reference group (other concentration), and then fit two separate models: a model to predict </a:t>
            </a:r>
            <a:r>
              <a:rPr lang="en-US" sz="2400" i="1" dirty="0"/>
              <a:t>y</a:t>
            </a:r>
            <a:r>
              <a:rPr lang="en-US" sz="2400" dirty="0"/>
              <a:t> = 1 (CS) from </a:t>
            </a:r>
            <a:r>
              <a:rPr lang="en-US" sz="2400" i="1" dirty="0"/>
              <a:t>y</a:t>
            </a:r>
            <a:r>
              <a:rPr lang="en-US" sz="2400" dirty="0"/>
              <a:t> = 3 (others) and a separate model to predict </a:t>
            </a:r>
            <a:r>
              <a:rPr lang="en-US" sz="2400" i="1" dirty="0"/>
              <a:t>y</a:t>
            </a:r>
            <a:r>
              <a:rPr lang="en-US" sz="2400" dirty="0"/>
              <a:t> = 2 (Stat) from</a:t>
            </a:r>
            <a:r>
              <a:rPr lang="en-US" sz="2400" i="1" dirty="0"/>
              <a:t> y </a:t>
            </a:r>
            <a:r>
              <a:rPr lang="en-US" sz="2400" dirty="0"/>
              <a:t>= 3 (others). </a:t>
            </a:r>
          </a:p>
          <a:p>
            <a:endParaRPr lang="en-US" sz="2400" dirty="0"/>
          </a:p>
          <a:p>
            <a:r>
              <a:rPr lang="en-US" sz="2400" dirty="0"/>
              <a:t>Ignoring interactions, how many parameters would need to be estimated? </a:t>
            </a:r>
          </a:p>
          <a:p>
            <a:endParaRPr lang="en-US" sz="2400" dirty="0"/>
          </a:p>
          <a:p>
            <a:r>
              <a:rPr lang="en-US" sz="2400" dirty="0"/>
              <a:t>How could these models be used to estimate the probability of an individual falling in each concentration?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61518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pPr>
              <a:spcAft>
                <a:spcPts val="600"/>
              </a:spcAft>
            </a:pPr>
            <a:r>
              <a:rPr lang="en-US" sz="2400" dirty="0"/>
              <a:t>The default multiclass logistic regression model is called the </a:t>
            </a:r>
            <a:r>
              <a:rPr lang="en-US" sz="2400" b="1" dirty="0"/>
              <a:t>’One vs. Rest’</a:t>
            </a:r>
            <a:r>
              <a:rPr lang="en-US" sz="2400" dirty="0"/>
              <a:t> approach. </a:t>
            </a:r>
          </a:p>
          <a:p>
            <a:pPr>
              <a:spcAft>
                <a:spcPts val="600"/>
              </a:spcAft>
            </a:pPr>
            <a:r>
              <a:rPr lang="en-US" sz="2400" dirty="0"/>
              <a:t>If there are 3 classes, then 3 separate logistic regressions are fit, where the probability of each category is predicted over the rest of the categories combined. So for the concentration example, 3 models would be fit: </a:t>
            </a:r>
          </a:p>
          <a:p>
            <a:pPr>
              <a:spcAft>
                <a:spcPts val="600"/>
              </a:spcAft>
            </a:pPr>
            <a:r>
              <a:rPr lang="en-US" sz="2400" dirty="0"/>
              <a:t>1. a first model would be fit to predict CS from (Stat and Others) combined. </a:t>
            </a:r>
          </a:p>
          <a:p>
            <a:pPr>
              <a:spcAft>
                <a:spcPts val="600"/>
              </a:spcAft>
            </a:pPr>
            <a:r>
              <a:rPr lang="en-US" sz="2400" dirty="0"/>
              <a:t>2. a second model would be fit to predict Stat from (CS and Others) combined. </a:t>
            </a:r>
          </a:p>
          <a:p>
            <a:pPr>
              <a:spcAft>
                <a:spcPts val="600"/>
              </a:spcAft>
            </a:pPr>
            <a:r>
              <a:rPr lang="en-US" sz="2400" dirty="0"/>
              <a:t>3. a third model would be fit to predict Others from (CS and Stat) combined. </a:t>
            </a: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6633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sz="2400" dirty="0"/>
              <a:t>Up to this point, the methods we have seen have centered around modeling and the prediction of a </a:t>
            </a:r>
            <a:r>
              <a:rPr lang="en-US" sz="2400" b="1" dirty="0"/>
              <a:t>quantitative</a:t>
            </a:r>
            <a:r>
              <a:rPr lang="en-US" sz="2400" dirty="0"/>
              <a:t> response variable (ex, number of taxi pickups, number of bike rentals, </a:t>
            </a:r>
            <a:r>
              <a:rPr lang="en-US" sz="2400" dirty="0" err="1"/>
              <a:t>etc</a:t>
            </a:r>
            <a:r>
              <a:rPr lang="en-US" sz="2400" dirty="0"/>
              <a:t>).  Linear </a:t>
            </a:r>
            <a:r>
              <a:rPr lang="en-US" sz="2400" b="1" dirty="0"/>
              <a:t>regression</a:t>
            </a:r>
            <a:r>
              <a:rPr lang="en-US" sz="2400" dirty="0"/>
              <a:t> (and Ridge, LASSO, </a:t>
            </a:r>
            <a:r>
              <a:rPr lang="en-US" sz="2400" dirty="0" err="1"/>
              <a:t>etc</a:t>
            </a:r>
            <a:r>
              <a:rPr lang="en-US" sz="2400" dirty="0"/>
              <a:t>) perform well under these </a:t>
            </a:r>
            <a:r>
              <a:rPr lang="en-US" sz="2400" dirty="0" smtClean="0"/>
              <a:t>situations.</a:t>
            </a:r>
            <a:r>
              <a:rPr lang="en-US" sz="2400" dirty="0"/>
              <a:t>		</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140801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4B00CE0D-88C1-2B48-ADBA-4A32C1FD9EBB}"/>
              </a:ext>
            </a:extLst>
          </p:cNvPr>
          <p:cNvPicPr>
            <a:picLocks noChangeAspect="1"/>
          </p:cNvPicPr>
          <p:nvPr/>
        </p:nvPicPr>
        <p:blipFill>
          <a:blip r:embed="rId2"/>
          <a:stretch>
            <a:fillRect/>
          </a:stretch>
        </p:blipFill>
        <p:spPr>
          <a:xfrm>
            <a:off x="2755900" y="1301750"/>
            <a:ext cx="6680200" cy="4254500"/>
          </a:xfrm>
          <a:prstGeom prst="rect">
            <a:avLst/>
          </a:prstGeom>
        </p:spPr>
      </p:pic>
    </p:spTree>
    <p:extLst>
      <p:ext uri="{BB962C8B-B14F-4D97-AF65-F5344CB8AC3E}">
        <p14:creationId xmlns:p14="http://schemas.microsoft.com/office/powerpoint/2010/main" val="201034164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 xmlns:a16="http://schemas.microsoft.com/office/drawing/2014/main" id="{504C312C-0023-C94C-8706-B6C557FE2A85}"/>
              </a:ext>
            </a:extLst>
          </p:cNvPr>
          <p:cNvSpPr/>
          <p:nvPr/>
        </p:nvSpPr>
        <p:spPr>
          <a:xfrm>
            <a:off x="762000" y="1454860"/>
            <a:ext cx="10668000" cy="3139321"/>
          </a:xfrm>
          <a:prstGeom prst="rect">
            <a:avLst/>
          </a:prstGeom>
        </p:spPr>
        <p:txBody>
          <a:bodyPr wrap="square">
            <a:spAutoFit/>
          </a:bodyPr>
          <a:lstStyle/>
          <a:p>
            <a:pPr>
              <a:spcAft>
                <a:spcPts val="1800"/>
              </a:spcAft>
            </a:pPr>
            <a:r>
              <a:rPr lang="en-US" sz="2400" dirty="0">
                <a:solidFill>
                  <a:srgbClr val="444444"/>
                </a:solidFill>
                <a:latin typeface="Karla"/>
              </a:rPr>
              <a:t>When there are more than 2 categories in the response variable, then there is no guarantee that </a:t>
            </a:r>
            <a:r>
              <a:rPr lang="en-US" sz="2400" i="1" dirty="0">
                <a:solidFill>
                  <a:srgbClr val="444444"/>
                </a:solidFill>
                <a:latin typeface="CMMI10"/>
              </a:rPr>
              <a:t>P</a:t>
            </a:r>
            <a:r>
              <a:rPr lang="en-US" sz="2400" dirty="0">
                <a:solidFill>
                  <a:srgbClr val="444444"/>
                </a:solidFill>
                <a:latin typeface="CMR10"/>
              </a:rPr>
              <a:t>(</a:t>
            </a:r>
            <a:r>
              <a:rPr lang="en-US" sz="2400" i="1" dirty="0">
                <a:solidFill>
                  <a:srgbClr val="444444"/>
                </a:solidFill>
                <a:latin typeface="CMMI10"/>
              </a:rPr>
              <a:t>Y</a:t>
            </a:r>
            <a:r>
              <a:rPr lang="en-US" sz="2400" dirty="0">
                <a:solidFill>
                  <a:srgbClr val="444444"/>
                </a:solidFill>
                <a:latin typeface="CMMI10"/>
              </a:rPr>
              <a:t> </a:t>
            </a:r>
            <a:r>
              <a:rPr lang="en-US" sz="2400" dirty="0">
                <a:solidFill>
                  <a:srgbClr val="444444"/>
                </a:solidFill>
                <a:latin typeface="CMR10"/>
              </a:rPr>
              <a:t>= </a:t>
            </a:r>
            <a:r>
              <a:rPr lang="en-US" sz="2400" i="1" dirty="0">
                <a:solidFill>
                  <a:srgbClr val="444444"/>
                </a:solidFill>
                <a:latin typeface="CMMI10"/>
              </a:rPr>
              <a:t>k</a:t>
            </a:r>
            <a:r>
              <a:rPr lang="en-US" sz="2400" dirty="0">
                <a:solidFill>
                  <a:srgbClr val="444444"/>
                </a:solidFill>
                <a:latin typeface="CMR10"/>
              </a:rPr>
              <a:t>) </a:t>
            </a:r>
            <a:r>
              <a:rPr lang="en-US" sz="2400" dirty="0">
                <a:solidFill>
                  <a:srgbClr val="444444"/>
                </a:solidFill>
                <a:latin typeface="CMSY10"/>
              </a:rPr>
              <a:t>≥ </a:t>
            </a:r>
            <a:r>
              <a:rPr lang="en-US" sz="2400" dirty="0">
                <a:solidFill>
                  <a:srgbClr val="444444"/>
                </a:solidFill>
                <a:latin typeface="CMR10"/>
              </a:rPr>
              <a:t>0</a:t>
            </a:r>
            <a:r>
              <a:rPr lang="en-US" sz="2400" dirty="0">
                <a:solidFill>
                  <a:srgbClr val="444444"/>
                </a:solidFill>
                <a:latin typeface="CMMI10"/>
              </a:rPr>
              <a:t>.</a:t>
            </a:r>
            <a:r>
              <a:rPr lang="en-US" sz="2400" dirty="0">
                <a:solidFill>
                  <a:srgbClr val="444444"/>
                </a:solidFill>
                <a:latin typeface="CMR10"/>
              </a:rPr>
              <a:t>5 </a:t>
            </a:r>
            <a:r>
              <a:rPr lang="en-US" sz="2400" dirty="0">
                <a:solidFill>
                  <a:srgbClr val="444444"/>
                </a:solidFill>
                <a:latin typeface="Karla"/>
              </a:rPr>
              <a:t>for any one category. So any classifier based on logistic regression will instead have to select the group with the largest estimated probability. </a:t>
            </a:r>
          </a:p>
          <a:p>
            <a:pPr>
              <a:spcAft>
                <a:spcPts val="1800"/>
              </a:spcAft>
            </a:pPr>
            <a:endParaRPr lang="en-US" sz="2400" dirty="0"/>
          </a:p>
          <a:p>
            <a:pPr>
              <a:spcAft>
                <a:spcPts val="1800"/>
              </a:spcAft>
            </a:pPr>
            <a:r>
              <a:rPr lang="en-US" sz="2400" dirty="0">
                <a:solidFill>
                  <a:srgbClr val="444444"/>
                </a:solidFill>
                <a:latin typeface="Karla"/>
              </a:rPr>
              <a:t>The classification boundaries are then much more difficult to determine. We will not get into the algorithm for drawing these in this class. </a:t>
            </a:r>
            <a:endParaRPr lang="en-US" sz="2400" dirty="0">
              <a:effectLst/>
            </a:endParaRPr>
          </a:p>
        </p:txBody>
      </p:sp>
    </p:spTree>
    <p:extLst>
      <p:ext uri="{BB962C8B-B14F-4D97-AF65-F5344CB8AC3E}">
        <p14:creationId xmlns:p14="http://schemas.microsoft.com/office/powerpoint/2010/main" val="5429898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Misclassification </a:t>
            </a:r>
            <a:r>
              <a:rPr lang="en-US" dirty="0"/>
              <a:t>Rates </a:t>
            </a:r>
            <a:endParaRPr lang="en-US" dirty="0">
              <a:effectLst/>
            </a:endParaRPr>
          </a:p>
        </p:txBody>
      </p:sp>
    </p:spTree>
    <p:extLst>
      <p:ext uri="{BB962C8B-B14F-4D97-AF65-F5344CB8AC3E}">
        <p14:creationId xmlns:p14="http://schemas.microsoft.com/office/powerpoint/2010/main" val="2340143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We define conditional probability as: </a:t>
            </a:r>
          </a:p>
          <a:p>
            <a:endParaRPr lang="en-US" sz="2400" dirty="0"/>
          </a:p>
          <a:p>
            <a:endParaRPr lang="en-US" sz="2400" dirty="0"/>
          </a:p>
          <a:p>
            <a:r>
              <a:rPr lang="en-US" sz="2400" dirty="0"/>
              <a:t>And using the fact that P(B ∩ A) = P(A|B)P(B) we get Bayes’ </a:t>
            </a:r>
            <a:r>
              <a:rPr lang="en-US" sz="2400" dirty="0" err="1"/>
              <a:t>Thereom</a:t>
            </a:r>
            <a:r>
              <a:rPr lang="en-US" sz="2400" dirty="0"/>
              <a:t>: </a:t>
            </a:r>
          </a:p>
          <a:p>
            <a:endParaRPr lang="en-US" sz="2400" dirty="0"/>
          </a:p>
          <a:p>
            <a:endParaRPr lang="en-US" sz="2400" dirty="0"/>
          </a:p>
          <a:p>
            <a:r>
              <a:rPr lang="en-US" sz="2400" dirty="0"/>
              <a:t>Another version of Bayes’ Theorem is found by substituting in the Law of Total Probability (LOTP) into the denominator: </a:t>
            </a:r>
          </a:p>
          <a:p>
            <a:endParaRPr lang="en-US" sz="2400" dirty="0"/>
          </a:p>
          <a:p>
            <a:endParaRPr lang="en-US" sz="2400" dirty="0"/>
          </a:p>
          <a:p>
            <a:r>
              <a:rPr lang="en-US" sz="2400" dirty="0"/>
              <a:t>How can we use Bayes’ Theorem to help us in the classification problem?</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E9B34519-4AE2-1A48-A820-63E17235A007}"/>
              </a:ext>
            </a:extLst>
          </p:cNvPr>
          <p:cNvPicPr>
            <a:picLocks noChangeAspect="1"/>
          </p:cNvPicPr>
          <p:nvPr/>
        </p:nvPicPr>
        <p:blipFill>
          <a:blip r:embed="rId2"/>
          <a:stretch>
            <a:fillRect/>
          </a:stretch>
        </p:blipFill>
        <p:spPr>
          <a:xfrm>
            <a:off x="3172689" y="4560454"/>
            <a:ext cx="6061941" cy="927741"/>
          </a:xfrm>
          <a:prstGeom prst="rect">
            <a:avLst/>
          </a:prstGeom>
        </p:spPr>
      </p:pic>
      <p:pic>
        <p:nvPicPr>
          <p:cNvPr id="6" name="Picture 5">
            <a:extLst>
              <a:ext uri="{FF2B5EF4-FFF2-40B4-BE49-F238E27FC236}">
                <a16:creationId xmlns="" xmlns:a16="http://schemas.microsoft.com/office/drawing/2014/main" id="{7E73C3A4-2A72-494F-AA8C-FC624649D059}"/>
              </a:ext>
            </a:extLst>
          </p:cNvPr>
          <p:cNvPicPr>
            <a:picLocks noChangeAspect="1"/>
          </p:cNvPicPr>
          <p:nvPr/>
        </p:nvPicPr>
        <p:blipFill>
          <a:blip r:embed="rId3"/>
          <a:stretch>
            <a:fillRect/>
          </a:stretch>
        </p:blipFill>
        <p:spPr>
          <a:xfrm>
            <a:off x="3884468" y="2969011"/>
            <a:ext cx="3680114" cy="983574"/>
          </a:xfrm>
          <a:prstGeom prst="rect">
            <a:avLst/>
          </a:prstGeom>
        </p:spPr>
      </p:pic>
      <p:pic>
        <p:nvPicPr>
          <p:cNvPr id="7" name="Picture 6">
            <a:extLst>
              <a:ext uri="{FF2B5EF4-FFF2-40B4-BE49-F238E27FC236}">
                <a16:creationId xmlns="" xmlns:a16="http://schemas.microsoft.com/office/drawing/2014/main" id="{AA08BEB0-8A1E-3D46-BA21-F5B7FB378BCE}"/>
              </a:ext>
            </a:extLst>
          </p:cNvPr>
          <p:cNvPicPr>
            <a:picLocks noChangeAspect="1"/>
          </p:cNvPicPr>
          <p:nvPr/>
        </p:nvPicPr>
        <p:blipFill>
          <a:blip r:embed="rId4"/>
          <a:stretch>
            <a:fillRect/>
          </a:stretch>
        </p:blipFill>
        <p:spPr>
          <a:xfrm>
            <a:off x="4330910" y="1706675"/>
            <a:ext cx="2956581" cy="849231"/>
          </a:xfrm>
          <a:prstGeom prst="rect">
            <a:avLst/>
          </a:prstGeom>
        </p:spPr>
      </p:pic>
    </p:spTree>
    <p:extLst>
      <p:ext uri="{BB962C8B-B14F-4D97-AF65-F5344CB8AC3E}">
        <p14:creationId xmlns:p14="http://schemas.microsoft.com/office/powerpoint/2010/main" val="3381704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sz="2400" dirty="0"/>
              <a:t>In the diagnostic testing paradigm, one cares about whether the results of a test (like a classification test) matches truth (the true class that observation belongs to). The simplest version of this is trying to detect disease (</a:t>
            </a:r>
            <a:r>
              <a:rPr lang="en-US" sz="2400" i="1" dirty="0"/>
              <a:t>D</a:t>
            </a:r>
            <a:r>
              <a:rPr lang="en-US" sz="2400" dirty="0"/>
              <a:t>+ vs. </a:t>
            </a:r>
            <a:r>
              <a:rPr lang="en-US" sz="2400" i="1" dirty="0"/>
              <a:t>D</a:t>
            </a:r>
            <a:r>
              <a:rPr lang="en-US" sz="2400" dirty="0"/>
              <a:t>−) based on a diagnostic test (</a:t>
            </a:r>
            <a:r>
              <a:rPr lang="en-US" sz="2400" i="1" dirty="0"/>
              <a:t>T</a:t>
            </a:r>
            <a:r>
              <a:rPr lang="en-US" sz="2400" dirty="0"/>
              <a:t>+ vs. </a:t>
            </a:r>
            <a:r>
              <a:rPr lang="en-US" sz="2400" i="1" dirty="0"/>
              <a:t>T</a:t>
            </a:r>
            <a:r>
              <a:rPr lang="en-US" sz="2400" dirty="0"/>
              <a:t>−).</a:t>
            </a:r>
          </a:p>
          <a:p>
            <a:r>
              <a:rPr lang="en-US" sz="2400" dirty="0"/>
              <a:t> </a:t>
            </a:r>
          </a:p>
          <a:p>
            <a:r>
              <a:rPr lang="en-US" sz="2400" dirty="0"/>
              <a:t>Medical examples of this include various screening tests: breast cancer screening through (</a:t>
            </a:r>
            <a:r>
              <a:rPr lang="en-US" sz="2400" dirty="0" err="1"/>
              <a:t>i</a:t>
            </a:r>
            <a:r>
              <a:rPr lang="en-US" sz="2400" dirty="0"/>
              <a:t>) self-examination and (ii) </a:t>
            </a:r>
            <a:r>
              <a:rPr lang="en-US" sz="2400" dirty="0" err="1"/>
              <a:t>mammographies</a:t>
            </a:r>
            <a:r>
              <a:rPr lang="en-US" sz="2400" dirty="0"/>
              <a:t>, prostate cancer screening through (iii) PSA tests, and Colo-rectal cancer through (iv) colonoscopies. </a:t>
            </a:r>
          </a:p>
          <a:p>
            <a:endParaRPr lang="en-US" sz="2400" dirty="0"/>
          </a:p>
          <a:p>
            <a:r>
              <a:rPr lang="en-US" sz="2400" dirty="0"/>
              <a:t>These tests are a little controversial because of poor predictive probability of the tests.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7218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Bayes’ theorem can be rewritten for diagnostic tests: </a:t>
            </a:r>
          </a:p>
          <a:p>
            <a:endParaRPr lang="en-US" dirty="0"/>
          </a:p>
          <a:p>
            <a:endParaRPr lang="en-US" dirty="0"/>
          </a:p>
          <a:p>
            <a:r>
              <a:rPr lang="en-US" dirty="0"/>
              <a:t>These probability quantities can then be defined as: </a:t>
            </a:r>
            <a:endParaRPr lang="en-US" sz="2400" dirty="0"/>
          </a:p>
          <a:p>
            <a:pPr marL="457200" indent="-457200">
              <a:buFont typeface="Arial" panose="020B0604020202020204" pitchFamily="34" charset="0"/>
              <a:buChar char="•"/>
            </a:pPr>
            <a:r>
              <a:rPr lang="en-US" i="1" dirty="0"/>
              <a:t>Sensitivity</a:t>
            </a:r>
            <a:r>
              <a:rPr lang="en-US" dirty="0"/>
              <a:t>: </a:t>
            </a:r>
            <a:r>
              <a:rPr lang="en-US" i="1" dirty="0"/>
              <a:t>P</a:t>
            </a:r>
            <a:r>
              <a:rPr lang="en-US" dirty="0"/>
              <a:t>(</a:t>
            </a:r>
            <a:r>
              <a:rPr lang="en-US" i="1" dirty="0"/>
              <a:t>T</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Specificity</a:t>
            </a:r>
            <a:r>
              <a:rPr lang="en-US" dirty="0"/>
              <a:t>: </a:t>
            </a:r>
            <a:r>
              <a:rPr lang="en-US" i="1" dirty="0"/>
              <a:t>P</a:t>
            </a:r>
            <a:r>
              <a:rPr lang="en-US" dirty="0"/>
              <a:t>(</a:t>
            </a:r>
            <a:r>
              <a:rPr lang="en-US" i="1" dirty="0"/>
              <a:t>T</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Prevalence</a:t>
            </a:r>
            <a:r>
              <a:rPr lang="en-US" dirty="0"/>
              <a:t>: </a:t>
            </a:r>
            <a:r>
              <a:rPr lang="en-US" i="1" dirty="0"/>
              <a:t>P</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Positive Predictive Value</a:t>
            </a:r>
            <a:r>
              <a:rPr lang="en-US" dirty="0"/>
              <a:t>: </a:t>
            </a:r>
            <a:r>
              <a:rPr lang="en-US" i="1" dirty="0"/>
              <a:t>P</a:t>
            </a:r>
            <a:r>
              <a:rPr lang="en-US" dirty="0"/>
              <a:t>(</a:t>
            </a:r>
            <a:r>
              <a:rPr lang="en-US" i="1" dirty="0"/>
              <a:t>D</a:t>
            </a:r>
            <a:r>
              <a:rPr lang="en-US" dirty="0"/>
              <a:t>+|</a:t>
            </a:r>
            <a:r>
              <a:rPr lang="en-US" i="1" dirty="0"/>
              <a:t>T</a:t>
            </a:r>
            <a:r>
              <a:rPr lang="en-US" dirty="0"/>
              <a:t>+) </a:t>
            </a:r>
            <a:endParaRPr lang="en-US" sz="2400" dirty="0"/>
          </a:p>
          <a:p>
            <a:pPr marL="457200" indent="-457200">
              <a:buFont typeface="Arial" panose="020B0604020202020204" pitchFamily="34" charset="0"/>
              <a:buChar char="•"/>
            </a:pPr>
            <a:r>
              <a:rPr lang="en-US" i="1" dirty="0"/>
              <a:t>Negative Predictive Value</a:t>
            </a:r>
            <a:r>
              <a:rPr lang="en-US" dirty="0"/>
              <a:t>: </a:t>
            </a:r>
            <a:r>
              <a:rPr lang="en-US" i="1" dirty="0"/>
              <a:t>P</a:t>
            </a:r>
            <a:r>
              <a:rPr lang="en-US" dirty="0"/>
              <a:t>(</a:t>
            </a:r>
            <a:r>
              <a:rPr lang="en-US" i="1" dirty="0"/>
              <a:t>D</a:t>
            </a:r>
            <a:r>
              <a:rPr lang="en-US" dirty="0"/>
              <a:t>−|</a:t>
            </a:r>
            <a:r>
              <a:rPr lang="en-US" i="1" dirty="0"/>
              <a:t>T</a:t>
            </a:r>
            <a:r>
              <a:rPr lang="en-US" dirty="0"/>
              <a:t>−) </a:t>
            </a:r>
            <a:endParaRPr lang="en-US" sz="2400" dirty="0"/>
          </a:p>
          <a:p>
            <a:r>
              <a:rPr lang="en-US" dirty="0"/>
              <a:t>How do positive and negative predictive values relate? Be careful...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64266718-2A59-FA46-82C7-DA4339EA7128}"/>
              </a:ext>
            </a:extLst>
          </p:cNvPr>
          <p:cNvPicPr>
            <a:picLocks noChangeAspect="1"/>
          </p:cNvPicPr>
          <p:nvPr/>
        </p:nvPicPr>
        <p:blipFill>
          <a:blip r:embed="rId2"/>
          <a:stretch>
            <a:fillRect/>
          </a:stretch>
        </p:blipFill>
        <p:spPr>
          <a:xfrm>
            <a:off x="1932132" y="1742036"/>
            <a:ext cx="8327736" cy="891481"/>
          </a:xfrm>
          <a:prstGeom prst="rect">
            <a:avLst/>
          </a:prstGeom>
        </p:spPr>
      </p:pic>
    </p:spTree>
    <p:extLst>
      <p:ext uri="{BB962C8B-B14F-4D97-AF65-F5344CB8AC3E}">
        <p14:creationId xmlns:p14="http://schemas.microsoft.com/office/powerpoint/2010/main" val="3182298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We mentioned that these tests are a little controversial because of their poor predictive probability. When will these tests have poor positive predictive probability? </a:t>
            </a:r>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r>
              <a:rPr lang="en-US" dirty="0"/>
              <a:t>What is positive predictive probability for this diagnostic test? </a:t>
            </a:r>
            <a:endParaRPr lang="en-US"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2361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93567" cy="4821260"/>
              </a:xfrm>
            </p:spPr>
            <p:txBody>
              <a:bodyPr/>
              <a:lstStyle/>
              <a:p>
                <a:r>
                  <a:rPr lang="en-US" sz="2400" dirty="0"/>
                  <a:t>As data scientists, why do we care about diagnostic testing from the medical world? (hint: it’s not just because Kevin is a trained biostatistician!) </a:t>
                </a:r>
              </a:p>
              <a:p>
                <a:endParaRPr lang="en-US" sz="2400" dirty="0"/>
              </a:p>
              <a:p>
                <a:r>
                  <a:rPr lang="en-US" sz="2400" dirty="0"/>
                  <a:t>Because classification can be thought of as a diagnostic test. </a:t>
                </a:r>
              </a:p>
              <a:p>
                <a:endParaRPr lang="en-US" sz="2400" dirty="0"/>
              </a:p>
              <a:p>
                <a:r>
                  <a:rPr lang="en-US" sz="2400" dirty="0"/>
                  <a:t>Let </a:t>
                </a:r>
                <a:r>
                  <a:rPr lang="en-US" sz="2400" i="1" dirty="0"/>
                  <a:t>Y</a:t>
                </a:r>
                <a:r>
                  <a:rPr lang="en-US" sz="2400" baseline="-25000" dirty="0"/>
                  <a:t>i</a:t>
                </a:r>
                <a:r>
                  <a:rPr lang="en-US" sz="2400" dirty="0"/>
                  <a:t> = </a:t>
                </a:r>
                <a:r>
                  <a:rPr lang="en-US" sz="2400" i="1" dirty="0"/>
                  <a:t>k</a:t>
                </a:r>
                <a:r>
                  <a:rPr lang="en-US" sz="2400" dirty="0"/>
                  <a:t> be the event that observation </a:t>
                </a:r>
                <a:r>
                  <a:rPr lang="en-US" sz="2400" dirty="0" err="1"/>
                  <a:t>i</a:t>
                </a:r>
                <a:r>
                  <a:rPr lang="en-US" sz="2400" dirty="0"/>
                  <a:t> truly belongs to category </a:t>
                </a:r>
                <a:r>
                  <a:rPr lang="en-US" sz="2400" i="1" dirty="0"/>
                  <a:t>k</a:t>
                </a:r>
                <a:r>
                  <a:rPr lang="en-US" sz="2400" dirty="0"/>
                  <a:t>, and let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𝑌</m:t>
                        </m:r>
                      </m:e>
                    </m:acc>
                  </m:oMath>
                </a14:m>
                <a:r>
                  <a:rPr lang="en-US" sz="2400" dirty="0"/>
                  <a:t> = K be the event that we correctly predict it to be in class </a:t>
                </a:r>
                <a:r>
                  <a:rPr lang="en-US" sz="2400" i="1" dirty="0"/>
                  <a:t>k</a:t>
                </a:r>
                <a:r>
                  <a:rPr lang="en-US" sz="2400" dirty="0"/>
                  <a:t>. Then Bayes’ rule states that our </a:t>
                </a:r>
                <a:r>
                  <a:rPr lang="en-US" sz="2400" i="1" dirty="0"/>
                  <a:t>Positive Predictive Value </a:t>
                </a:r>
                <a:r>
                  <a:rPr lang="en-US" sz="2400" dirty="0"/>
                  <a:t>for classification is: </a:t>
                </a:r>
                <a:endParaRPr lang="en-US" sz="2400" dirty="0">
                  <a:effectLst/>
                </a:endParaRPr>
              </a:p>
              <a:p>
                <a:endParaRPr lang="en-US" sz="2400" dirty="0">
                  <a:effectLst/>
                </a:endParaRPr>
              </a:p>
              <a:p>
                <a:endParaRPr lang="en-US" sz="2400" dirty="0">
                  <a:effectLst/>
                </a:endParaRPr>
              </a:p>
              <a:p>
                <a:r>
                  <a:rPr lang="en-US" sz="2400" dirty="0"/>
                  <a:t>Thus the probability of a predicted outcome truly being in a specific group depends on what? The proportion of observations in that class! </a:t>
                </a:r>
              </a:p>
              <a:p>
                <a:r>
                  <a:rPr lang="en-US" sz="2400" dirty="0"/>
                  <a:t> </a:t>
                </a:r>
              </a:p>
              <a:p>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a:blip r:embed="rId2"/>
                <a:stretch>
                  <a:fillRect l="-830" t="-1053" r="-712" b="-6842"/>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47CB4ADB-B34C-5848-BBB7-152113CFF57B}"/>
              </a:ext>
            </a:extLst>
          </p:cNvPr>
          <p:cNvPicPr>
            <a:picLocks noChangeAspect="1"/>
          </p:cNvPicPr>
          <p:nvPr/>
        </p:nvPicPr>
        <p:blipFill>
          <a:blip r:embed="rId3"/>
          <a:stretch>
            <a:fillRect/>
          </a:stretch>
        </p:blipFill>
        <p:spPr>
          <a:xfrm>
            <a:off x="592281" y="4456546"/>
            <a:ext cx="10934700" cy="965200"/>
          </a:xfrm>
          <a:prstGeom prst="rect">
            <a:avLst/>
          </a:prstGeom>
        </p:spPr>
      </p:pic>
    </p:spTree>
    <p:extLst>
      <p:ext uri="{BB962C8B-B14F-4D97-AF65-F5344CB8AC3E}">
        <p14:creationId xmlns:p14="http://schemas.microsoft.com/office/powerpoint/2010/main" val="3352637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693567" cy="4821260"/>
              </a:xfrm>
            </p:spPr>
            <p:txBody>
              <a:bodyPr/>
              <a:lstStyle/>
              <a:p>
                <a:pPr>
                  <a:spcAft>
                    <a:spcPts val="1800"/>
                  </a:spcAft>
                </a:pPr>
                <a:r>
                  <a:rPr lang="en-US" sz="2400" dirty="0"/>
                  <a:t>There are 2 major types of error in classification problems based on a binary outcome. They are: </a:t>
                </a:r>
                <a:endParaRPr lang="en-US" sz="2000" dirty="0"/>
              </a:p>
              <a:p>
                <a:pPr marL="457200" indent="-457200">
                  <a:spcAft>
                    <a:spcPts val="1800"/>
                  </a:spcAft>
                  <a:buFont typeface="Arial" panose="020B0604020202020204" pitchFamily="34" charset="0"/>
                  <a:buChar char="•"/>
                </a:pPr>
                <a:r>
                  <a:rPr lang="en-US" sz="2400" dirty="0"/>
                  <a:t>False positives: incorrectly predicting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𝑌</m:t>
                        </m:r>
                      </m:e>
                    </m:acc>
                  </m:oMath>
                </a14:m>
                <a:r>
                  <a:rPr lang="en-US" sz="2400" dirty="0"/>
                  <a:t> = 1 when it truly is in </a:t>
                </a:r>
                <a:r>
                  <a:rPr lang="en-US" sz="2400" i="1" dirty="0"/>
                  <a:t>Y</a:t>
                </a:r>
                <a:r>
                  <a:rPr lang="en-US" sz="2400" dirty="0"/>
                  <a:t> = 0. </a:t>
                </a:r>
                <a:endParaRPr lang="en-US" sz="2000" dirty="0"/>
              </a:p>
              <a:p>
                <a:pPr marL="457200" indent="-457200">
                  <a:spcAft>
                    <a:spcPts val="1800"/>
                  </a:spcAft>
                  <a:buFont typeface="Arial" panose="020B0604020202020204" pitchFamily="34" charset="0"/>
                  <a:buChar char="•"/>
                </a:pPr>
                <a:r>
                  <a:rPr lang="en-US" sz="2400" dirty="0"/>
                  <a:t>False negative: incorrectly predicting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𝑌</m:t>
                        </m:r>
                      </m:e>
                    </m:acc>
                  </m:oMath>
                </a14:m>
                <a:r>
                  <a:rPr lang="en-US" sz="2400" dirty="0"/>
                  <a:t> = 0 when it truly is in </a:t>
                </a:r>
                <a:r>
                  <a:rPr lang="en-US" sz="2400" i="1" dirty="0"/>
                  <a:t>Y</a:t>
                </a:r>
                <a:r>
                  <a:rPr lang="en-US" sz="2400" dirty="0"/>
                  <a:t> = 1. </a:t>
                </a:r>
                <a:endParaRPr lang="en-US" sz="2000" dirty="0"/>
              </a:p>
              <a:p>
                <a:pPr>
                  <a:spcAft>
                    <a:spcPts val="1800"/>
                  </a:spcAft>
                </a:pPr>
                <a:r>
                  <a:rPr lang="en-US" sz="2400" dirty="0"/>
                  <a:t>The results of a classification algorithm are often summarized in two ways: a </a:t>
                </a:r>
                <a:r>
                  <a:rPr lang="en-US" sz="2400" u="sng" dirty="0"/>
                  <a:t>confusion table</a:t>
                </a:r>
                <a:r>
                  <a:rPr lang="en-US" sz="2400" dirty="0"/>
                  <a:t>, sometimes called a contingency table, or a 2x2 table (more generally </a:t>
                </a:r>
                <a:r>
                  <a:rPr lang="en-US" sz="2400" i="1" dirty="0"/>
                  <a:t>k</a:t>
                </a:r>
                <a:r>
                  <a:rPr lang="en-US" sz="2400" dirty="0"/>
                  <a:t> x </a:t>
                </a:r>
                <a:r>
                  <a:rPr lang="en-US" sz="2400" i="1" dirty="0"/>
                  <a:t>k</a:t>
                </a:r>
                <a:r>
                  <a:rPr lang="en-US" sz="2400" dirty="0"/>
                  <a:t> table) and an receiver operating characteristics (ROC) curve. </a:t>
                </a:r>
                <a:endParaRPr lang="en-US" sz="20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rotWithShape="0">
                <a:blip r:embed="rId2"/>
                <a:stretch>
                  <a:fillRect l="-912" t="-1011" r="-1482"/>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77130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Table</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sz="2400" dirty="0"/>
              <a:t>When a classification algorithm (like logistic regression) is used, the results can be summarize in a </a:t>
            </a:r>
            <a:r>
              <a:rPr lang="en-US" sz="2400" i="1" dirty="0"/>
              <a:t>k </a:t>
            </a:r>
            <a:r>
              <a:rPr lang="en-US" sz="2400" dirty="0"/>
              <a:t>x </a:t>
            </a:r>
            <a:r>
              <a:rPr lang="en-US" sz="2400" i="1" dirty="0"/>
              <a:t>k</a:t>
            </a:r>
            <a:r>
              <a:rPr lang="en-US" sz="2400" dirty="0"/>
              <a:t> table as such: </a:t>
            </a:r>
            <a:endParaRPr lang="en-US" sz="2400" dirty="0" smtClean="0"/>
          </a:p>
          <a:p>
            <a:endParaRPr lang="en-US" sz="2400" dirty="0"/>
          </a:p>
          <a:p>
            <a:endParaRPr lang="en-US" sz="2400" dirty="0">
              <a:effectLst/>
            </a:endParaRPr>
          </a:p>
          <a:p>
            <a:endParaRPr lang="en-US" sz="2400" dirty="0"/>
          </a:p>
          <a:p>
            <a:endParaRPr lang="en-US" sz="2400" dirty="0">
              <a:effectLst/>
            </a:endParaRPr>
          </a:p>
          <a:p>
            <a:pPr>
              <a:spcAft>
                <a:spcPts val="600"/>
              </a:spcAft>
            </a:pPr>
            <a:r>
              <a:rPr lang="en-US" sz="2400" dirty="0"/>
              <a:t>The table above was a classification based on a logistic regression model to predict political party (Dem. vs. Rep.) based on 3 predictors: </a:t>
            </a:r>
            <a:r>
              <a:rPr lang="en-US" sz="2400" i="1" dirty="0"/>
              <a:t>X</a:t>
            </a:r>
            <a:r>
              <a:rPr lang="en-US" sz="2400" baseline="-25000" dirty="0"/>
              <a:t>1</a:t>
            </a:r>
            <a:r>
              <a:rPr lang="en-US" sz="2400" dirty="0"/>
              <a:t> = whether respondent believes abortion is legal, </a:t>
            </a:r>
            <a:r>
              <a:rPr lang="en-US" sz="2400" i="1" dirty="0"/>
              <a:t>X</a:t>
            </a:r>
            <a:r>
              <a:rPr lang="en-US" sz="2400" baseline="-25000" dirty="0"/>
              <a:t>2</a:t>
            </a:r>
            <a:r>
              <a:rPr lang="en-US" sz="2400" dirty="0"/>
              <a:t> = income (logged) and </a:t>
            </a:r>
            <a:r>
              <a:rPr lang="en-US" sz="2400" i="1" dirty="0"/>
              <a:t>X</a:t>
            </a:r>
            <a:r>
              <a:rPr lang="en-US" sz="2400" baseline="-25000" dirty="0"/>
              <a:t>3</a:t>
            </a:r>
            <a:r>
              <a:rPr lang="en-US" sz="2400" dirty="0"/>
              <a:t> = years of education. </a:t>
            </a:r>
          </a:p>
          <a:p>
            <a:r>
              <a:rPr lang="en-US" sz="2400" dirty="0"/>
              <a:t>What are the false positive and false negative rates for this classifier? </a:t>
            </a:r>
          </a:p>
          <a:p>
            <a:endParaRPr lang="en-US" sz="2400" dirty="0">
              <a:effectLst/>
            </a:endParaRPr>
          </a:p>
          <a:p>
            <a:endParaRPr lang="en-US" sz="2400" dirty="0"/>
          </a:p>
          <a:p>
            <a:endParaRPr lang="en-US" sz="2400" dirty="0">
              <a:effectLst/>
            </a:endParaRPr>
          </a:p>
          <a:p>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15561EAC-77D2-BA4F-B910-D24731D59200}"/>
              </a:ext>
            </a:extLst>
          </p:cNvPr>
          <p:cNvPicPr>
            <a:picLocks noChangeAspect="1"/>
          </p:cNvPicPr>
          <p:nvPr/>
        </p:nvPicPr>
        <p:blipFill>
          <a:blip r:embed="rId2"/>
          <a:stretch>
            <a:fillRect/>
          </a:stretch>
        </p:blipFill>
        <p:spPr>
          <a:xfrm>
            <a:off x="2949313" y="2242805"/>
            <a:ext cx="5412810" cy="1405584"/>
          </a:xfrm>
          <a:prstGeom prst="rect">
            <a:avLst/>
          </a:prstGeom>
        </p:spPr>
      </p:pic>
    </p:spTree>
    <p:extLst>
      <p:ext uri="{BB962C8B-B14F-4D97-AF65-F5344CB8AC3E}">
        <p14:creationId xmlns:p14="http://schemas.microsoft.com/office/powerpoint/2010/main" val="2822753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a:t>
            </a:r>
            <a:r>
              <a:rPr lang="en-US" sz="2400" dirty="0" smtClean="0"/>
              <a:t>lecture are </a:t>
            </a:r>
            <a:r>
              <a:rPr lang="en-US" sz="2400" dirty="0"/>
              <a:t>based on medical data sets.  Classification problems are common in this domain:</a:t>
            </a:r>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813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84910" y="1177758"/>
                <a:ext cx="11042072" cy="4821260"/>
              </a:xfrm>
            </p:spPr>
            <p:txBody>
              <a:bodyPr/>
              <a:lstStyle/>
              <a:p>
                <a:pPr>
                  <a:spcAft>
                    <a:spcPts val="1200"/>
                  </a:spcAft>
                </a:pPr>
                <a:r>
                  <a:rPr lang="en-US" sz="2400" dirty="0"/>
                  <a:t>A classifier’s error rates can be tuned to modify this table. How? </a:t>
                </a:r>
              </a:p>
              <a:p>
                <a:pPr>
                  <a:spcAft>
                    <a:spcPts val="1200"/>
                  </a:spcAft>
                </a:pPr>
                <a:r>
                  <a:rPr lang="en-US" sz="2400" dirty="0"/>
                  <a:t>The choice of the Bayes’ classifier level will modify the characteristics of this table. </a:t>
                </a:r>
              </a:p>
              <a:p>
                <a:pPr>
                  <a:spcAft>
                    <a:spcPts val="1200"/>
                  </a:spcAft>
                </a:pPr>
                <a:r>
                  <a:rPr lang="en-US" sz="2400" dirty="0"/>
                  <a:t>If we thought is was more important to predict republicans correctly (lower false positive rate), what could we do for our Bayes’ classifier level? </a:t>
                </a:r>
              </a:p>
              <a:p>
                <a:pPr>
                  <a:spcAft>
                    <a:spcPts val="1200"/>
                  </a:spcAft>
                </a:pPr>
                <a:r>
                  <a:rPr lang="en-US" sz="2400" dirty="0"/>
                  <a:t>We could classify instead based on: </a:t>
                </a:r>
              </a:p>
              <a:p>
                <a:pPr algn="ctr">
                  <a:spcAft>
                    <a:spcPts val="1200"/>
                  </a:spcAft>
                </a:pPr>
                <a14:m>
                  <m:oMath xmlns:m="http://schemas.openxmlformats.org/officeDocument/2006/math">
                    <m:acc>
                      <m:accPr>
                        <m:chr m:val="̂"/>
                        <m:ctrlPr>
                          <a:rPr lang="el-GR" sz="2400" i="1" smtClean="0">
                            <a:latin typeface="Cambria Math" charset="0"/>
                          </a:rPr>
                        </m:ctrlPr>
                      </m:accPr>
                      <m:e>
                        <m:r>
                          <a:rPr lang="en-US" sz="2400" b="0" i="1" smtClean="0">
                            <a:latin typeface="Cambria Math" panose="02040503050406030204" pitchFamily="18" charset="0"/>
                          </a:rPr>
                          <m:t>𝑃</m:t>
                        </m:r>
                      </m:e>
                    </m:acc>
                    <m:d>
                      <m:dPr>
                        <m:ctrlPr>
                          <a:rPr lang="en-US" sz="2400" b="0" i="1" smtClean="0">
                            <a:latin typeface="Cambria Math"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l-GR" sz="2400" i="1">
                        <a:latin typeface="Cambria Math" panose="02040503050406030204" pitchFamily="18" charset="0"/>
                      </a:rPr>
                      <m:t>𝜋</m:t>
                    </m:r>
                  </m:oMath>
                </a14:m>
                <a:r>
                  <a:rPr lang="el-GR" sz="2400" dirty="0"/>
                  <a:t> </a:t>
                </a:r>
              </a:p>
              <a:p>
                <a:pPr>
                  <a:spcAft>
                    <a:spcPts val="1200"/>
                  </a:spcAft>
                </a:pPr>
                <a:r>
                  <a:rPr lang="en-US" sz="2400" dirty="0"/>
                  <a:t>and we could choose </a:t>
                </a:r>
                <a14:m>
                  <m:oMath xmlns:m="http://schemas.openxmlformats.org/officeDocument/2006/math">
                    <m:r>
                      <a:rPr lang="el-GR" sz="2400" i="1">
                        <a:latin typeface="Cambria Math" panose="02040503050406030204" pitchFamily="18" charset="0"/>
                      </a:rPr>
                      <m:t>𝜋</m:t>
                    </m:r>
                  </m:oMath>
                </a14:m>
                <a:r>
                  <a:rPr lang="el-GR" sz="2400" dirty="0"/>
                  <a:t> </a:t>
                </a:r>
                <a:r>
                  <a:rPr lang="en-US" sz="2400" dirty="0"/>
                  <a:t>to be some level other than 0.5. Let’s see what the table looks like if </a:t>
                </a:r>
                <a14:m>
                  <m:oMath xmlns:m="http://schemas.openxmlformats.org/officeDocument/2006/math">
                    <m:r>
                      <a:rPr lang="el-GR" sz="2400" i="1">
                        <a:latin typeface="Cambria Math" panose="02040503050406030204" pitchFamily="18" charset="0"/>
                      </a:rPr>
                      <m:t>𝜋</m:t>
                    </m:r>
                  </m:oMath>
                </a14:m>
                <a:r>
                  <a:rPr lang="el-GR" sz="2400" dirty="0"/>
                  <a:t> </a:t>
                </a:r>
                <a:r>
                  <a:rPr lang="en-US" sz="2400" dirty="0"/>
                  <a:t>were 0.28 or 0.52 instead (why such strange numbers?). </a:t>
                </a:r>
              </a:p>
              <a:p>
                <a:pPr>
                  <a:spcAft>
                    <a:spcPts val="1200"/>
                  </a:spcAft>
                </a:pP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84910" y="1177758"/>
                <a:ext cx="11042072" cy="4821260"/>
              </a:xfrm>
              <a:blipFill rotWithShape="0">
                <a:blip r:embed="rId2"/>
                <a:stretch>
                  <a:fillRect l="-883" t="-1011"/>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6109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693567" cy="4821260"/>
              </a:xfrm>
            </p:spPr>
            <p:txBody>
              <a:bodyPr/>
              <a:lstStyle/>
              <a:p>
                <a:r>
                  <a:rPr lang="en-US" sz="2400" dirty="0"/>
                  <a:t>Based on </a:t>
                </a:r>
                <a14:m>
                  <m:oMath xmlns:m="http://schemas.openxmlformats.org/officeDocument/2006/math">
                    <m:r>
                      <a:rPr lang="el-GR" sz="2400" i="1">
                        <a:latin typeface="Cambria Math" panose="02040503050406030204" pitchFamily="18" charset="0"/>
                      </a:rPr>
                      <m:t>𝜋</m:t>
                    </m:r>
                  </m:oMath>
                </a14:m>
                <a:r>
                  <a:rPr lang="el-GR" sz="2400" dirty="0"/>
                  <a:t> = 0.28: </a:t>
                </a:r>
                <a:endParaRPr lang="en-US" sz="2400" dirty="0"/>
              </a:p>
              <a:p>
                <a:endParaRPr lang="en-US" sz="2400" dirty="0">
                  <a:effectLst/>
                </a:endParaRPr>
              </a:p>
              <a:p>
                <a:endParaRPr lang="en-US" sz="2400" dirty="0">
                  <a:effectLst/>
                </a:endParaRPr>
              </a:p>
              <a:p>
                <a:endParaRPr lang="en-US" sz="2400" dirty="0" smtClean="0"/>
              </a:p>
              <a:p>
                <a:endParaRPr lang="en-US" sz="2400" dirty="0"/>
              </a:p>
              <a:p>
                <a:r>
                  <a:rPr lang="en-US" sz="2400" dirty="0"/>
                  <a:t>What has improved? What has worsened? </a:t>
                </a:r>
              </a:p>
              <a:p>
                <a:r>
                  <a:rPr lang="en-US" sz="2400" dirty="0"/>
                  <a:t>Based on </a:t>
                </a:r>
                <a14:m>
                  <m:oMath xmlns:m="http://schemas.openxmlformats.org/officeDocument/2006/math">
                    <m:r>
                      <a:rPr lang="el-GR" sz="2400" i="1" smtClean="0">
                        <a:latin typeface="Cambria Math" panose="02040503050406030204" pitchFamily="18" charset="0"/>
                      </a:rPr>
                      <m:t>𝜋</m:t>
                    </m:r>
                  </m:oMath>
                </a14:m>
                <a:r>
                  <a:rPr lang="el-GR" sz="2400" dirty="0"/>
                  <a:t> = 0.52: </a:t>
                </a:r>
              </a:p>
              <a:p>
                <a:endParaRPr lang="en-US" sz="2400" dirty="0">
                  <a:effectLst/>
                </a:endParaRPr>
              </a:p>
              <a:p>
                <a:endParaRPr lang="en-US" sz="2400" dirty="0"/>
              </a:p>
              <a:p>
                <a:endParaRPr lang="en-US" sz="2400" dirty="0">
                  <a:effectLst/>
                </a:endParaRPr>
              </a:p>
              <a:p>
                <a:r>
                  <a:rPr lang="en-US" sz="2400" dirty="0"/>
                  <a:t>Which should we choose? Why? </a:t>
                </a:r>
              </a:p>
              <a:p>
                <a:endParaRPr lang="el-GR"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rotWithShape="0">
                <a:blip r:embed="rId2"/>
                <a:stretch>
                  <a:fillRect l="-912" t="-1011" b="-3413"/>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B465ED3D-0073-C744-BBCB-0AF7A12C3EFD}"/>
              </a:ext>
            </a:extLst>
          </p:cNvPr>
          <p:cNvPicPr>
            <a:picLocks noChangeAspect="1"/>
          </p:cNvPicPr>
          <p:nvPr/>
        </p:nvPicPr>
        <p:blipFill>
          <a:blip r:embed="rId3"/>
          <a:stretch>
            <a:fillRect/>
          </a:stretch>
        </p:blipFill>
        <p:spPr>
          <a:xfrm>
            <a:off x="2914877" y="1837868"/>
            <a:ext cx="5261716" cy="1332186"/>
          </a:xfrm>
          <a:prstGeom prst="rect">
            <a:avLst/>
          </a:prstGeom>
        </p:spPr>
      </p:pic>
      <p:pic>
        <p:nvPicPr>
          <p:cNvPr id="6" name="Picture 5">
            <a:extLst>
              <a:ext uri="{FF2B5EF4-FFF2-40B4-BE49-F238E27FC236}">
                <a16:creationId xmlns="" xmlns:a16="http://schemas.microsoft.com/office/drawing/2014/main" id="{5E13FE93-799C-A749-9DF2-6C7DB92558CC}"/>
              </a:ext>
            </a:extLst>
          </p:cNvPr>
          <p:cNvPicPr>
            <a:picLocks noChangeAspect="1"/>
          </p:cNvPicPr>
          <p:nvPr/>
        </p:nvPicPr>
        <p:blipFill>
          <a:blip r:embed="rId4"/>
          <a:stretch>
            <a:fillRect/>
          </a:stretch>
        </p:blipFill>
        <p:spPr>
          <a:xfrm>
            <a:off x="2914876" y="4195348"/>
            <a:ext cx="5261716" cy="1367546"/>
          </a:xfrm>
          <a:prstGeom prst="rect">
            <a:avLst/>
          </a:prstGeom>
        </p:spPr>
      </p:pic>
    </p:spTree>
    <p:extLst>
      <p:ext uri="{BB962C8B-B14F-4D97-AF65-F5344CB8AC3E}">
        <p14:creationId xmlns:p14="http://schemas.microsoft.com/office/powerpoint/2010/main" val="24072055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Operator Curves (ROC) Curves</a:t>
            </a:r>
          </a:p>
        </p:txBody>
      </p:sp>
    </p:spTree>
    <p:extLst>
      <p:ext uri="{BB962C8B-B14F-4D97-AF65-F5344CB8AC3E}">
        <p14:creationId xmlns:p14="http://schemas.microsoft.com/office/powerpoint/2010/main" val="5948321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dirty="0"/>
              <a:t>ROC Curves</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The ROC curve illustrates the trade-off for all possible thresholds chosen for the two types of error (or correct classification). </a:t>
            </a:r>
          </a:p>
          <a:p>
            <a:endParaRPr lang="en-US" sz="2400" dirty="0"/>
          </a:p>
          <a:p>
            <a:r>
              <a:rPr lang="en-US" sz="2400" dirty="0"/>
              <a:t>The vertical axis displays the true positive predictive value and the horizontal axis depicts the true negative predictive value.</a:t>
            </a:r>
          </a:p>
          <a:p>
            <a:r>
              <a:rPr lang="en-US" sz="2400" dirty="0"/>
              <a:t>		</a:t>
            </a:r>
          </a:p>
          <a:p>
            <a:r>
              <a:rPr lang="en-US" sz="2400" dirty="0"/>
              <a:t>What is the shape of an ideal ROC curve? </a:t>
            </a:r>
          </a:p>
          <a:p>
            <a:r>
              <a:rPr lang="en-US" sz="2400" dirty="0"/>
              <a:t>		</a:t>
            </a:r>
          </a:p>
          <a:p>
            <a:r>
              <a:rPr lang="en-US" sz="2400" dirty="0"/>
              <a:t>See next slide for an example.</a:t>
            </a:r>
          </a:p>
        </p:txBody>
      </p:sp>
    </p:spTree>
    <p:extLst>
      <p:ext uri="{BB962C8B-B14F-4D97-AF65-F5344CB8AC3E}">
        <p14:creationId xmlns:p14="http://schemas.microsoft.com/office/powerpoint/2010/main" val="1105232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a:t>
            </a:r>
          </a:p>
        </p:txBody>
      </p:sp>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 xmlns:a16="http://schemas.microsoft.com/office/drawing/2014/main" id="{58C89E5A-992A-3C48-84FD-F0F78971BD12}"/>
              </a:ext>
            </a:extLst>
          </p:cNvPr>
          <p:cNvPicPr>
            <a:picLocks noChangeAspect="1"/>
          </p:cNvPicPr>
          <p:nvPr/>
        </p:nvPicPr>
        <p:blipFill>
          <a:blip r:embed="rId3"/>
          <a:stretch>
            <a:fillRect/>
          </a:stretch>
        </p:blipFill>
        <p:spPr>
          <a:xfrm>
            <a:off x="3321900" y="983807"/>
            <a:ext cx="5548199" cy="5203233"/>
          </a:xfrm>
          <a:prstGeom prst="rect">
            <a:avLst/>
          </a:prstGeom>
        </p:spPr>
      </p:pic>
    </p:spTree>
    <p:extLst>
      <p:ext uri="{BB962C8B-B14F-4D97-AF65-F5344CB8AC3E}">
        <p14:creationId xmlns:p14="http://schemas.microsoft.com/office/powerpoint/2010/main" val="15074416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dirty="0"/>
              <a:t>ROC Curve for measuring classifier performance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864537"/>
                <a:ext cx="10327008" cy="5347720"/>
              </a:xfrm>
            </p:spPr>
            <p:txBody>
              <a:bodyPr/>
              <a:lstStyle/>
              <a:p>
                <a:pPr>
                  <a:spcBef>
                    <a:spcPts val="0"/>
                  </a:spcBef>
                </a:pPr>
                <a:r>
                  <a:rPr lang="en-US" sz="2400" dirty="0"/>
                  <a:t>The overall performance of a classifier, calculated over all possible thresholds, is given by the </a:t>
                </a:r>
                <a:r>
                  <a:rPr lang="en-US" sz="2400" u="sng" dirty="0"/>
                  <a:t>area under the ROC curve</a:t>
                </a:r>
                <a:r>
                  <a:rPr lang="en-US" sz="2400" dirty="0"/>
                  <a:t> ('AUC'). Let </a:t>
                </a:r>
                <a:r>
                  <a:rPr lang="en-US" sz="2400" i="1" dirty="0"/>
                  <a:t>T</a:t>
                </a:r>
                <a:r>
                  <a:rPr lang="en-US" sz="2400" dirty="0"/>
                  <a:t> be the threshold False Positive Rate, and let </a:t>
                </a:r>
                <a:r>
                  <a:rPr lang="en-US" sz="2400" i="1" dirty="0"/>
                  <a:t>TPR</a:t>
                </a:r>
                <a:r>
                  <a:rPr lang="en-US" sz="2400" dirty="0"/>
                  <a:t>(</a:t>
                </a:r>
                <a:r>
                  <a:rPr lang="en-US" sz="2400" i="1" dirty="0"/>
                  <a:t>T</a:t>
                </a:r>
                <a:r>
                  <a:rPr lang="en-US" sz="2400" dirty="0"/>
                  <a:t>) be the corresponding True Positive rate at </a:t>
                </a:r>
                <a:r>
                  <a:rPr lang="en-US" sz="2400" i="1" dirty="0"/>
                  <a:t>T</a:t>
                </a:r>
                <a:r>
                  <a:rPr lang="en-US" sz="2400" dirty="0"/>
                  <a:t>, then the AUC is simply just the integral of the function</a:t>
                </a:r>
                <a:r>
                  <a:rPr lang="en-US" sz="2400" dirty="0" smtClean="0"/>
                  <a:t>:</a:t>
                </a:r>
              </a:p>
              <a:p>
                <a:pPr>
                  <a:spcBef>
                    <a:spcPts val="0"/>
                  </a:spcBef>
                </a:pPr>
                <a:endParaRPr lang="en-US" sz="2400" dirty="0"/>
              </a:p>
              <a:p>
                <a:pPr>
                  <a:spcBef>
                    <a:spcPts val="0"/>
                  </a:spcBef>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𝐴𝑈𝐶</m:t>
                      </m:r>
                      <m:r>
                        <a:rPr lang="en-US" sz="2400" b="0" i="1" smtClean="0">
                          <a:latin typeface="Cambria Math" panose="02040503050406030204" pitchFamily="18" charset="0"/>
                        </a:rPr>
                        <m:t>=</m:t>
                      </m:r>
                      <m:nary>
                        <m:naryPr>
                          <m:ctrlPr>
                            <a:rPr lang="en-US" sz="2400" b="0" i="1" smtClean="0">
                              <a:latin typeface="Cambria Math"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1</m:t>
                          </m:r>
                        </m:sup>
                        <m:e>
                          <m:r>
                            <a:rPr lang="en-US" sz="2400" b="0" i="1" smtClean="0">
                              <a:latin typeface="Cambria Math" panose="02040503050406030204" pitchFamily="18" charset="0"/>
                            </a:rPr>
                            <m:t>𝑇𝑃𝑅</m:t>
                          </m:r>
                          <m:d>
                            <m:dPr>
                              <m:ctrlPr>
                                <a:rPr lang="en-US" sz="2400" b="0" i="1" smtClean="0">
                                  <a:latin typeface="Cambria Math"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𝑑𝑡</m:t>
                          </m:r>
                        </m:e>
                      </m:nary>
                    </m:oMath>
                  </m:oMathPara>
                </a14:m>
                <a:endParaRPr lang="en-US" sz="2400" dirty="0"/>
              </a:p>
              <a:p>
                <a:pPr>
                  <a:spcBef>
                    <a:spcPts val="0"/>
                  </a:spcBef>
                </a:pPr>
                <a:r>
                  <a:rPr lang="en-US" sz="2400" dirty="0"/>
                  <a:t>    </a:t>
                </a:r>
              </a:p>
              <a:p>
                <a:pPr>
                  <a:spcBef>
                    <a:spcPts val="0"/>
                  </a:spcBef>
                </a:pPr>
                <a:r>
                  <a:rPr lang="en-US" sz="2400" dirty="0"/>
                  <a:t>What is the worst case scenario for AUC?  What is the best case?  What is AUC if we independently just flip a coin to perform classification?</a:t>
                </a:r>
              </a:p>
              <a:p>
                <a:pPr>
                  <a:spcBef>
                    <a:spcPts val="0"/>
                  </a:spcBef>
                </a:pPr>
                <a:endParaRPr lang="en-US" sz="2400" dirty="0"/>
              </a:p>
              <a:p>
                <a:pPr>
                  <a:spcBef>
                    <a:spcPts val="0"/>
                  </a:spcBef>
                </a:pPr>
                <a:r>
                  <a:rPr lang="en-US" sz="2400" dirty="0"/>
                  <a:t>This AUC then can be use to compare various approaches to classification: Logistic regression, </a:t>
                </a:r>
                <a:r>
                  <a:rPr lang="en-US" sz="2400" i="1" dirty="0"/>
                  <a:t>k</a:t>
                </a:r>
                <a:r>
                  <a:rPr lang="en-US" sz="2400" dirty="0"/>
                  <a:t>-NN, Discriminant </a:t>
                </a:r>
                <a:r>
                  <a:rPr lang="en-US" sz="2400" dirty="0" smtClean="0"/>
                  <a:t>Analysis, </a:t>
                </a:r>
                <a:r>
                  <a:rPr lang="en-US" sz="2400" dirty="0"/>
                  <a:t>etc...</a:t>
                </a:r>
              </a:p>
            </p:txBody>
          </p:sp>
        </mc:Choice>
        <mc:Fallback>
          <p:sp>
            <p:nvSpPr>
              <p:cNvPr id="3" name="Content Placeholder 2">
                <a:extLst>
                  <a:ext uri="{FF2B5EF4-FFF2-40B4-BE49-F238E27FC236}">
                    <a16:creationId xmlns="" xmlns:a16="http://schemas.microsoft.com/office/drawing/2014/main" xmlns:a14="http://schemas.microsoft.com/office/drawing/2010/main" id="{5A721EA7-119E-7344-B2D5-95DB08BDC4C8}"/>
                  </a:ext>
                </a:extLst>
              </p:cNvPr>
              <p:cNvSpPr>
                <a:spLocks noGrp="1" noRot="1" noChangeAspect="1" noMove="1" noResize="1" noEditPoints="1" noAdjustHandles="1" noChangeArrowheads="1" noChangeShapeType="1" noTextEdit="1"/>
              </p:cNvSpPr>
              <p:nvPr>
                <p:ph idx="1"/>
              </p:nvPr>
            </p:nvSpPr>
            <p:spPr>
              <a:xfrm>
                <a:off x="833415" y="864537"/>
                <a:ext cx="10327008" cy="5347720"/>
              </a:xfrm>
              <a:blipFill rotWithShape="0">
                <a:blip r:embed="rId2"/>
                <a:stretch>
                  <a:fillRect l="-945" t="-912" r="-590"/>
                </a:stretch>
              </a:blipFill>
            </p:spPr>
            <p:txBody>
              <a:bodyPr/>
              <a:lstStyle/>
              <a:p>
                <a:r>
                  <a:rPr lang="en-US">
                    <a:noFill/>
                  </a:rPr>
                  <a:t> </a:t>
                </a:r>
              </a:p>
            </p:txBody>
          </p:sp>
        </mc:Fallback>
      </mc:AlternateContent>
    </p:spTree>
    <p:extLst>
      <p:ext uri="{BB962C8B-B14F-4D97-AF65-F5344CB8AC3E}">
        <p14:creationId xmlns:p14="http://schemas.microsoft.com/office/powerpoint/2010/main" val="2125494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Neighbors Revisited</a:t>
            </a:r>
          </a:p>
        </p:txBody>
      </p:sp>
    </p:spTree>
    <p:extLst>
      <p:ext uri="{BB962C8B-B14F-4D97-AF65-F5344CB8AC3E}">
        <p14:creationId xmlns:p14="http://schemas.microsoft.com/office/powerpoint/2010/main" val="42380653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-Nearest Neighbors</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We've already seen the </a:t>
            </a:r>
            <a:r>
              <a:rPr lang="en-US" sz="2400" i="1" dirty="0"/>
              <a:t>k</a:t>
            </a:r>
            <a:r>
              <a:rPr lang="en-US" sz="2400" dirty="0"/>
              <a:t>-NN method for predicting a quantitative response (it was the very first method we introduced).  How was k-NN implemented in the Regression setting (quantitative response)? </a:t>
            </a:r>
          </a:p>
          <a:p>
            <a:endParaRPr lang="en-US" sz="2400" dirty="0"/>
          </a:p>
          <a:p>
            <a:r>
              <a:rPr lang="en-US" sz="2400" dirty="0"/>
              <a:t>The approach was simple: to predict an observation's response, use the </a:t>
            </a:r>
            <a:r>
              <a:rPr lang="en-US" sz="2400" b="1" dirty="0"/>
              <a:t>other</a:t>
            </a:r>
            <a:r>
              <a:rPr lang="en-US" sz="2400" dirty="0"/>
              <a:t> available observations that are most similar to it.</a:t>
            </a:r>
          </a:p>
          <a:p>
            <a:r>
              <a:rPr lang="en-US" sz="2400" dirty="0"/>
              <a:t>	</a:t>
            </a:r>
          </a:p>
          <a:p>
            <a:r>
              <a:rPr lang="en-US" sz="2400" dirty="0"/>
              <a:t>For a specified value of </a:t>
            </a:r>
            <a:r>
              <a:rPr lang="en-US" sz="2400" i="1" dirty="0"/>
              <a:t>k</a:t>
            </a:r>
            <a:r>
              <a:rPr lang="en-US" sz="2400" dirty="0"/>
              <a:t>, each observation's outcome is predicted to be the average of the </a:t>
            </a:r>
            <a:r>
              <a:rPr lang="en-US" sz="2400" i="1" dirty="0"/>
              <a:t>k</a:t>
            </a:r>
            <a:r>
              <a:rPr lang="en-US" sz="2400" dirty="0"/>
              <a:t>-closest observations as measured by some distance of the predictor(s).</a:t>
            </a:r>
          </a:p>
          <a:p>
            <a:r>
              <a:rPr lang="en-US" sz="2400" dirty="0"/>
              <a:t>        </a:t>
            </a:r>
          </a:p>
          <a:p>
            <a:r>
              <a:rPr lang="en-US" sz="2400" dirty="0"/>
              <a:t>With one predictor, the method was easily implemented.</a:t>
            </a:r>
          </a:p>
        </p:txBody>
      </p:sp>
    </p:spTree>
    <p:extLst>
      <p:ext uri="{BB962C8B-B14F-4D97-AF65-F5344CB8AC3E}">
        <p14:creationId xmlns:p14="http://schemas.microsoft.com/office/powerpoint/2010/main" val="980439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dirty="0"/>
              <a:t>Review: Choice of </a:t>
            </a:r>
            <a:r>
              <a:rPr lang="en-US" i="1" dirty="0"/>
              <a:t>k</a:t>
            </a:r>
            <a:endParaRPr lang="en-US" dirty="0"/>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How well the predictions perform is related to the choice of </a:t>
            </a:r>
            <a:r>
              <a:rPr lang="en-US" sz="2400" i="1" dirty="0"/>
              <a:t>k</a:t>
            </a:r>
            <a:r>
              <a:rPr lang="en-US" sz="2400" dirty="0"/>
              <a:t>.</a:t>
            </a:r>
          </a:p>
          <a:p>
            <a:r>
              <a:rPr lang="en-US" sz="2400" dirty="0"/>
              <a:t>	</a:t>
            </a:r>
          </a:p>
          <a:p>
            <a:r>
              <a:rPr lang="en-US" sz="2400" dirty="0"/>
              <a:t>What will the predictions look like if </a:t>
            </a:r>
            <a:r>
              <a:rPr lang="en-US" sz="2400" i="1" dirty="0"/>
              <a:t>k</a:t>
            </a:r>
            <a:r>
              <a:rPr lang="en-US" sz="2400" dirty="0"/>
              <a:t> is very small?  What if it is very large?</a:t>
            </a:r>
          </a:p>
          <a:p>
            <a:r>
              <a:rPr lang="en-US" sz="2400" dirty="0"/>
              <a:t>	</a:t>
            </a:r>
          </a:p>
          <a:p>
            <a:r>
              <a:rPr lang="en-US" sz="2400" dirty="0"/>
              <a:t>More specifically, what will the predictions be for new observations if </a:t>
            </a:r>
            <a:r>
              <a:rPr lang="en-US" sz="2400" i="1" dirty="0"/>
              <a:t>k = n</a:t>
            </a:r>
            <a:r>
              <a:rPr lang="en-US" sz="2400" dirty="0"/>
              <a:t>? 	</a:t>
            </a:r>
          </a:p>
          <a:p>
            <a:r>
              <a:rPr lang="en-US" sz="2400" dirty="0"/>
              <a:t>	</a:t>
            </a:r>
          </a:p>
          <a:p>
            <a:r>
              <a:rPr lang="en-US" sz="2400" dirty="0"/>
              <a:t>A picture is worth a thousand words...</a:t>
            </a:r>
          </a:p>
        </p:txBody>
      </p:sp>
    </p:spTree>
    <p:extLst>
      <p:ext uri="{BB962C8B-B14F-4D97-AF65-F5344CB8AC3E}">
        <p14:creationId xmlns:p14="http://schemas.microsoft.com/office/powerpoint/2010/main" val="20692158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Choice of </a:t>
            </a:r>
            <a:r>
              <a:rPr lang="en-US" i="1" dirty="0"/>
              <a:t>k</a:t>
            </a:r>
            <a:r>
              <a:rPr lang="en-US" dirty="0"/>
              <a:t> Matters</a:t>
            </a:r>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41253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a:t>
            </a:r>
          </a:p>
        </p:txBody>
      </p:sp>
    </p:spTree>
    <p:extLst>
      <p:ext uri="{BB962C8B-B14F-4D97-AF65-F5344CB8AC3E}">
        <p14:creationId xmlns:p14="http://schemas.microsoft.com/office/powerpoint/2010/main" val="13447096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-NN for Classification</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How can we modify the </a:t>
            </a:r>
            <a:r>
              <a:rPr lang="en-US" sz="2400" i="1" dirty="0"/>
              <a:t>k</a:t>
            </a:r>
            <a:r>
              <a:rPr lang="en-US" sz="2400" dirty="0"/>
              <a:t>-NN approach for classification? </a:t>
            </a:r>
          </a:p>
          <a:p>
            <a:endParaRPr lang="en-US" sz="2400" dirty="0"/>
          </a:p>
          <a:p>
            <a:r>
              <a:rPr lang="en-US" sz="2400" dirty="0"/>
              <a:t>The approach here is the same as for </a:t>
            </a:r>
            <a:r>
              <a:rPr lang="en-US" sz="2400" i="1" dirty="0"/>
              <a:t>k</a:t>
            </a:r>
            <a:r>
              <a:rPr lang="en-US" sz="2400" dirty="0"/>
              <a:t>-NN regression: use the other available observations that are most similar to the observation we are trying to predict (classify into a group) based on the predictors at hand.</a:t>
            </a:r>
          </a:p>
          <a:p>
            <a:r>
              <a:rPr lang="en-US" sz="2400" dirty="0"/>
              <a:t>	</a:t>
            </a:r>
          </a:p>
          <a:p>
            <a:r>
              <a:rPr lang="en-US" sz="2400" dirty="0"/>
              <a:t>How do we classify which category a specific observation should be in based on its nearest neighbors? 	</a:t>
            </a:r>
          </a:p>
          <a:p>
            <a:endParaRPr lang="en-US" sz="2400" dirty="0"/>
          </a:p>
          <a:p>
            <a:r>
              <a:rPr lang="en-US" sz="2400" dirty="0"/>
              <a:t>The category that shows up the most among the nearest neighbors.</a:t>
            </a:r>
          </a:p>
        </p:txBody>
      </p:sp>
    </p:spTree>
    <p:extLst>
      <p:ext uri="{BB962C8B-B14F-4D97-AF65-F5344CB8AC3E}">
        <p14:creationId xmlns:p14="http://schemas.microsoft.com/office/powerpoint/2010/main" val="2638363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dirty="0"/>
              <a:t>k-NN for Classification: formal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The KNN classifier first identifies the </a:t>
                </a:r>
                <a:r>
                  <a:rPr lang="en-US" sz="2400" i="1" dirty="0"/>
                  <a:t>k</a:t>
                </a:r>
                <a:r>
                  <a:rPr lang="en-US" sz="2400" dirty="0"/>
                  <a:t> points in the training data that are closest to </a:t>
                </a:r>
                <a:r>
                  <a:rPr lang="en-US" sz="2400" i="1" dirty="0"/>
                  <a:t>x</a:t>
                </a:r>
                <a:r>
                  <a:rPr lang="en-US" sz="2400" baseline="-25000" dirty="0"/>
                  <a:t>0</a:t>
                </a:r>
                <a:r>
                  <a:rPr lang="en-US" sz="2400" dirty="0"/>
                  <a:t>, represented by </a:t>
                </a:r>
                <a14:m>
                  <m:oMath xmlns:m="http://schemas.openxmlformats.org/officeDocument/2006/math">
                    <m:sSub>
                      <m:sSubPr>
                        <m:ctrlPr>
                          <a:rPr lang="el-GR" sz="2400" i="1" smtClean="0">
                            <a:latin typeface="Cambria Math" charset="0"/>
                            <a:ea typeface="Cambria Math" panose="02040503050406030204" pitchFamily="18" charset="0"/>
                          </a:rPr>
                        </m:ctrlPr>
                      </m:sSubPr>
                      <m:e>
                        <m:r>
                          <a:rPr lang="el-GR" sz="2400" i="1" smtClean="0">
                            <a:latin typeface="Cambria Math" panose="02040503050406030204" pitchFamily="18" charset="0"/>
                            <a:ea typeface="Cambria Math" panose="02040503050406030204" pitchFamily="18" charset="0"/>
                          </a:rPr>
                          <m:t>𝒩</m:t>
                        </m:r>
                      </m:e>
                      <m:sub>
                        <m:r>
                          <a:rPr lang="en-US" sz="2400" b="0" i="1" smtClean="0">
                            <a:latin typeface="Cambria Math" panose="02040503050406030204" pitchFamily="18" charset="0"/>
                            <a:ea typeface="Cambria Math" panose="02040503050406030204" pitchFamily="18" charset="0"/>
                          </a:rPr>
                          <m:t>0</m:t>
                        </m:r>
                      </m:sub>
                    </m:sSub>
                  </m:oMath>
                </a14:m>
                <a:r>
                  <a:rPr lang="en-US" sz="2400" dirty="0"/>
                  <a:t>.  It then estimates the conditional probability for class </a:t>
                </a:r>
                <a:r>
                  <a:rPr lang="en-US" sz="2400" i="1" dirty="0"/>
                  <a:t>j</a:t>
                </a:r>
                <a:r>
                  <a:rPr lang="en-US" sz="2400" dirty="0"/>
                  <a:t> as the fraction of points in </a:t>
                </a:r>
                <a14:m>
                  <m:oMath xmlns:m="http://schemas.openxmlformats.org/officeDocument/2006/math">
                    <m:sSub>
                      <m:sSubPr>
                        <m:ctrlPr>
                          <a:rPr lang="el-GR" sz="2400" i="1">
                            <a:latin typeface="Cambria Math"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𝒩</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 </m:t>
                    </m:r>
                  </m:oMath>
                </a14:m>
                <a:r>
                  <a:rPr lang="en-US" sz="2400" dirty="0"/>
                  <a:t>whose response values equal </a:t>
                </a:r>
                <a:r>
                  <a:rPr lang="en-US" sz="2400" i="1" dirty="0"/>
                  <a:t>j</a:t>
                </a:r>
                <a:r>
                  <a:rPr lang="en-US" sz="2400" dirty="0"/>
                  <a:t>:</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𝑗</m:t>
                          </m:r>
                        </m:e>
                        <m:e>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f>
                        <m:fPr>
                          <m:ctrlPr>
                            <a:rPr lang="en-US"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𝐾</m:t>
                          </m:r>
                        </m:den>
                      </m:f>
                      <m:nary>
                        <m:naryPr>
                          <m:chr m:val="∑"/>
                          <m:supHide m:val="on"/>
                          <m:ctrlPr>
                            <a:rPr lang="en-US" sz="2400" b="0" i="1" smtClean="0">
                              <a:latin typeface="Cambria Math" charset="0"/>
                            </a:rPr>
                          </m:ctrlPr>
                        </m:naryPr>
                        <m:sub>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l-GR" sz="2400" i="1">
                                  <a:latin typeface="Cambria Math"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𝒩</m:t>
                              </m:r>
                            </m:e>
                            <m:sub>
                              <m:r>
                                <a:rPr lang="en-US" sz="2400" i="1">
                                  <a:latin typeface="Cambria Math" panose="02040503050406030204" pitchFamily="18" charset="0"/>
                                  <a:ea typeface="Cambria Math" panose="02040503050406030204" pitchFamily="18" charset="0"/>
                                </a:rPr>
                                <m:t>0</m:t>
                              </m:r>
                            </m:sub>
                          </m:sSub>
                        </m:sub>
                        <m:sup/>
                        <m:e>
                          <m:r>
                            <a:rPr lang="en-US" sz="2400" b="0" i="1" smtClean="0">
                              <a:latin typeface="Cambria Math" panose="02040503050406030204" pitchFamily="18" charset="0"/>
                            </a:rPr>
                            <m:t>𝐼</m:t>
                          </m:r>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e>
                      </m:nary>
                    </m:oMath>
                  </m:oMathPara>
                </a14:m>
                <a:endParaRPr lang="en-US" sz="2400" dirty="0"/>
              </a:p>
              <a:p>
                <a:endParaRPr lang="en-US" sz="2400" dirty="0"/>
              </a:p>
              <a:p>
                <a:r>
                  <a:rPr lang="en-US" sz="2400" dirty="0"/>
                  <a:t>Then, the </a:t>
                </a:r>
                <a:r>
                  <a:rPr lang="en-US" sz="2400" i="1" dirty="0"/>
                  <a:t>k</a:t>
                </a:r>
                <a:r>
                  <a:rPr lang="en-US" sz="2400" dirty="0"/>
                  <a:t>-NN classifier applies Bayes rule and classifies the test observation, </a:t>
                </a:r>
                <a:r>
                  <a:rPr lang="en-US" sz="2400" i="1" dirty="0"/>
                  <a:t>x</a:t>
                </a:r>
                <a:r>
                  <a:rPr lang="en-US" sz="2400" baseline="-25000" dirty="0"/>
                  <a:t>0</a:t>
                </a:r>
                <a:r>
                  <a:rPr lang="en-US" sz="2400" dirty="0"/>
                  <a:t>, to the class with the largest estimated probability.</a:t>
                </a:r>
              </a:p>
              <a:p>
                <a:r>
                  <a:rPr lang="en-US" sz="2400" dirty="0"/>
                  <a:t>	</a:t>
                </a:r>
              </a:p>
            </p:txBody>
          </p:sp>
        </mc:Choice>
        <mc:Fallback xmlns="">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1177758"/>
                <a:ext cx="10327008" cy="5167624"/>
              </a:xfrm>
              <a:blipFill>
                <a:blip r:embed="rId2"/>
                <a:stretch>
                  <a:fillRect l="-860" t="-980" r="-123"/>
                </a:stretch>
              </a:blipFill>
            </p:spPr>
            <p:txBody>
              <a:bodyPr/>
              <a:lstStyle/>
              <a:p>
                <a:r>
                  <a:rPr lang="en-US">
                    <a:noFill/>
                  </a:rPr>
                  <a:t> </a:t>
                </a:r>
              </a:p>
            </p:txBody>
          </p:sp>
        </mc:Fallback>
      </mc:AlternateContent>
    </p:spTree>
    <p:extLst>
      <p:ext uri="{BB962C8B-B14F-4D97-AF65-F5344CB8AC3E}">
        <p14:creationId xmlns:p14="http://schemas.microsoft.com/office/powerpoint/2010/main" val="25023008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-NN for Classification (cont.)</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There are some issues that may arise:</a:t>
            </a:r>
          </a:p>
          <a:p>
            <a:r>
              <a:rPr lang="en-US" sz="2400" dirty="0"/>
              <a:t>	</a:t>
            </a:r>
          </a:p>
          <a:p>
            <a:pPr marL="342900" indent="-342900">
              <a:buFont typeface="Arial" panose="020B0604020202020204" pitchFamily="34" charset="0"/>
              <a:buChar char="•"/>
            </a:pPr>
            <a:r>
              <a:rPr lang="en-US" sz="2400" dirty="0"/>
              <a:t>How can we handle a tie?  With a coin flip!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What could be a major problem with always classifying to the most common group amongst the neighbors? 	</a:t>
            </a:r>
          </a:p>
          <a:p>
            <a:pPr marL="1085820" lvl="1" indent="-342900">
              <a:buFont typeface="Arial" panose="020B0604020202020204" pitchFamily="34" charset="0"/>
              <a:buChar char="•"/>
            </a:pPr>
            <a:r>
              <a:rPr lang="en-US" dirty="0"/>
              <a:t>If one category is much more common than the others, then all the predictions may be the same! </a:t>
            </a:r>
          </a:p>
          <a:p>
            <a:pPr marL="1085820" lvl="1" indent="-342900">
              <a:buFont typeface="Arial" panose="020B0604020202020204" pitchFamily="34" charset="0"/>
              <a:buChar char="•"/>
            </a:pPr>
            <a:r>
              <a:rPr lang="en-US" sz="2400" dirty="0"/>
              <a:t>How can we handle this? 				</a:t>
            </a:r>
          </a:p>
          <a:p>
            <a:pPr marL="1085820" lvl="1" indent="-342900">
              <a:buFont typeface="Arial" panose="020B0604020202020204" pitchFamily="34" charset="0"/>
              <a:buChar char="•"/>
            </a:pPr>
            <a:r>
              <a:rPr lang="en-US" sz="2400" dirty="0"/>
              <a:t>Rather than classifying with the most likely group, use a biased coin flip to decide which group to classify to!</a:t>
            </a:r>
          </a:p>
          <a:p>
            <a:r>
              <a:rPr lang="en-US" sz="2400" dirty="0"/>
              <a:t>				</a:t>
            </a:r>
          </a:p>
          <a:p>
            <a:endParaRPr lang="en-US" sz="2400" dirty="0"/>
          </a:p>
        </p:txBody>
      </p:sp>
    </p:spTree>
    <p:extLst>
      <p:ext uri="{BB962C8B-B14F-4D97-AF65-F5344CB8AC3E}">
        <p14:creationId xmlns:p14="http://schemas.microsoft.com/office/powerpoint/2010/main" val="33898537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-NN with Multiple Predictors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How could we extend </a:t>
                </a:r>
                <a:r>
                  <a:rPr lang="en-US" sz="2400" i="1" dirty="0"/>
                  <a:t>k</a:t>
                </a:r>
                <a:r>
                  <a:rPr lang="en-US" sz="2400" dirty="0"/>
                  <a:t>-NN (both regression and classification) when there are multiple predictors? </a:t>
                </a:r>
              </a:p>
              <a:p>
                <a:r>
                  <a:rPr lang="en-US" sz="2400" dirty="0"/>
                  <a:t>		</a:t>
                </a:r>
              </a:p>
              <a:p>
                <a:r>
                  <a:rPr lang="en-US" sz="2400" dirty="0"/>
                  <a:t>We would need to define a measure of distance for observations in order to which are the most similar to the observation we are trying to predict.</a:t>
                </a:r>
              </a:p>
              <a:p>
                <a:r>
                  <a:rPr lang="en-US" sz="2400" dirty="0"/>
                  <a:t>	</a:t>
                </a:r>
              </a:p>
              <a:p>
                <a:r>
                  <a:rPr lang="en-US" sz="2400" u="sng" dirty="0"/>
                  <a:t>Euclidean distance</a:t>
                </a:r>
                <a:r>
                  <a:rPr lang="en-US" sz="2400" dirty="0"/>
                  <a:t> is a good option.  To measure the distance of a new observation,</a:t>
                </a:r>
                <a:r>
                  <a:rPr lang="en-US" sz="2400" b="1" dirty="0"/>
                  <a:t> </a:t>
                </a:r>
                <a14:m>
                  <m:oMath xmlns:m="http://schemas.openxmlformats.org/officeDocument/2006/math">
                    <m:sSub>
                      <m:sSubPr>
                        <m:ctrlPr>
                          <a:rPr lang="en-US" sz="2400" b="1" i="1">
                            <a:latin typeface="Cambria Math"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𝟎</m:t>
                        </m:r>
                      </m:sub>
                    </m:sSub>
                  </m:oMath>
                </a14:m>
                <a:r>
                  <a:rPr lang="en-US" sz="2400" dirty="0"/>
                  <a:t> from each observation in the data set, </a:t>
                </a:r>
                <a14:m>
                  <m:oMath xmlns:m="http://schemas.openxmlformats.org/officeDocument/2006/math">
                    <m:sSub>
                      <m:sSubPr>
                        <m:ctrlPr>
                          <a:rPr lang="en-US" sz="2400" b="1" i="1">
                            <a:latin typeface="Cambria Math"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oMath>
                </a14:m>
                <a:r>
                  <a:rPr lang="en-US" sz="2400" dirty="0"/>
                  <a:t>.</a:t>
                </a:r>
              </a:p>
              <a:p>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r>
                            <a:rPr lang="en-US" sz="2400" b="0" i="1" smtClean="0">
                              <a:latin typeface="Cambria Math" panose="02040503050406030204" pitchFamily="18" charset="0"/>
                            </a:rPr>
                            <m:t>𝐷</m:t>
                          </m:r>
                        </m:e>
                        <m:sup>
                          <m:r>
                            <a:rPr lang="en-US" sz="2400" b="0" i="1" smtClean="0">
                              <a:latin typeface="Cambria Math" panose="02040503050406030204" pitchFamily="18" charset="0"/>
                            </a:rPr>
                            <m:t>2</m:t>
                          </m:r>
                        </m:sup>
                      </m:sSup>
                      <m:d>
                        <m:dPr>
                          <m:ctrlPr>
                            <a:rPr lang="en-US" sz="2400" b="0" i="1" smtClean="0">
                              <a:latin typeface="Cambria Math" charset="0"/>
                            </a:rPr>
                          </m:ctrlPr>
                        </m:dPr>
                        <m:e>
                          <m:sSub>
                            <m:sSubPr>
                              <m:ctrlPr>
                                <a:rPr lang="en-US" sz="2400" b="1" i="1" smtClean="0">
                                  <a:latin typeface="Cambria Math"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𝒊</m:t>
                              </m:r>
                            </m:sub>
                          </m:sSub>
                          <m:r>
                            <a:rPr lang="en-US" sz="2400" b="1" i="1" smtClean="0">
                              <a:latin typeface="Cambria Math" panose="02040503050406030204" pitchFamily="18" charset="0"/>
                            </a:rPr>
                            <m:t>,</m:t>
                          </m:r>
                          <m:sSub>
                            <m:sSubPr>
                              <m:ctrlPr>
                                <a:rPr lang="en-US" sz="2400" b="1" i="1" smtClean="0">
                                  <a:latin typeface="Cambria Math"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r>
                        <a:rPr lang="en-US" sz="2400" b="0" i="1" smtClean="0">
                          <a:latin typeface="Cambria Math" panose="02040503050406030204" pitchFamily="18" charset="0"/>
                        </a:rPr>
                        <m:t>=</m:t>
                      </m:r>
                      <m:nary>
                        <m:naryPr>
                          <m:chr m:val="∑"/>
                          <m:ctrlPr>
                            <a:rPr lang="en-US" sz="2400" b="0" i="1" smtClean="0">
                              <a:latin typeface="Cambria Math"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𝑃</m:t>
                          </m:r>
                        </m:sup>
                        <m:e>
                          <m:sSup>
                            <m:sSupPr>
                              <m:ctrlPr>
                                <a:rPr lang="en-US" sz="2400" b="0" i="1" smtClean="0">
                                  <a:latin typeface="Cambria Math" charset="0"/>
                                </a:rPr>
                              </m:ctrlPr>
                            </m:sSupPr>
                            <m:e>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r>
                                        <a:rPr lang="en-US" sz="2400" b="0" i="1" smtClean="0">
                                          <a:latin typeface="Cambria Math" panose="02040503050406030204" pitchFamily="18" charset="0"/>
                                        </a:rPr>
                                        <m:t>𝑗</m:t>
                                      </m:r>
                                    </m:sub>
                                  </m:sSub>
                                </m:e>
                              </m:d>
                            </m:e>
                            <m:sup>
                              <m:r>
                                <a:rPr lang="en-US" sz="2400" b="0" i="1" smtClean="0">
                                  <a:latin typeface="Cambria Math" panose="02040503050406030204" pitchFamily="18" charset="0"/>
                                </a:rPr>
                                <m:t>2</m:t>
                              </m:r>
                            </m:sup>
                          </m:sSup>
                        </m:e>
                      </m:nary>
                    </m:oMath>
                  </m:oMathPara>
                </a14:m>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1177758"/>
                <a:ext cx="10327008" cy="5167624"/>
              </a:xfrm>
              <a:blipFill>
                <a:blip r:embed="rId2"/>
                <a:stretch>
                  <a:fillRect l="-860" t="-980" b="-27206"/>
                </a:stretch>
              </a:blipFill>
            </p:spPr>
            <p:txBody>
              <a:bodyPr/>
              <a:lstStyle/>
              <a:p>
                <a:r>
                  <a:rPr lang="en-US">
                    <a:noFill/>
                  </a:rPr>
                  <a:t> </a:t>
                </a:r>
              </a:p>
            </p:txBody>
          </p:sp>
        </mc:Fallback>
      </mc:AlternateContent>
    </p:spTree>
    <p:extLst>
      <p:ext uri="{BB962C8B-B14F-4D97-AF65-F5344CB8AC3E}">
        <p14:creationId xmlns:p14="http://schemas.microsoft.com/office/powerpoint/2010/main" val="261271404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-NN with Multiple Predictors</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But what must we be careful about when measuring distance? 	</a:t>
            </a:r>
          </a:p>
          <a:p>
            <a:pPr marL="1200120" lvl="1" indent="-457200">
              <a:buFont typeface="+mj-lt"/>
              <a:buAutoNum type="arabicPeriod"/>
            </a:pPr>
            <a:r>
              <a:rPr lang="en-US" dirty="0"/>
              <a:t>Differences in variability in our predictors!  </a:t>
            </a:r>
          </a:p>
          <a:p>
            <a:pPr marL="1200120" lvl="1" indent="-457200">
              <a:buFont typeface="+mj-lt"/>
              <a:buAutoNum type="arabicPeriod"/>
            </a:pPr>
            <a:r>
              <a:rPr lang="en-US" sz="2400" dirty="0"/>
              <a:t>Having a mixture of quantitative and categorical predictors.</a:t>
            </a:r>
          </a:p>
          <a:p>
            <a:endParaRPr lang="en-US" sz="2400" dirty="0"/>
          </a:p>
          <a:p>
            <a:r>
              <a:rPr lang="en-US" sz="2400" dirty="0"/>
              <a:t>So what should be good practice? To determine closest neighbors when </a:t>
            </a:r>
            <a:r>
              <a:rPr lang="en-US" sz="2400" i="1" dirty="0"/>
              <a:t>P </a:t>
            </a:r>
            <a:r>
              <a:rPr lang="en-US" sz="2400" dirty="0"/>
              <a:t>&gt; 1, you should first standardize the predictors!  And you can even standardize the binaries if you want to include them.</a:t>
            </a:r>
          </a:p>
          <a:p>
            <a:r>
              <a:rPr lang="en-US" sz="2400" dirty="0"/>
              <a:t>    </a:t>
            </a:r>
          </a:p>
          <a:p>
            <a:r>
              <a:rPr lang="en-US" sz="2400" dirty="0"/>
              <a:t>How else could we determine closeness in this multi-dimensional setting?</a:t>
            </a:r>
          </a:p>
        </p:txBody>
      </p:sp>
    </p:spTree>
    <p:extLst>
      <p:ext uri="{BB962C8B-B14F-4D97-AF65-F5344CB8AC3E}">
        <p14:creationId xmlns:p14="http://schemas.microsoft.com/office/powerpoint/2010/main" val="2036842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446E1E98-4A97-4D48-99D7-592BBBE2AC7F}" vid="{4788C72A-3774-E64B-81A0-398F99A38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3545</TotalTime>
  <Words>4947</Words>
  <Application>Microsoft Macintosh PowerPoint</Application>
  <PresentationFormat>Widescreen</PresentationFormat>
  <Paragraphs>575</Paragraphs>
  <Slides>94</Slides>
  <Notes>3</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Calibri</vt:lpstr>
      <vt:lpstr>Cambria Math</vt:lpstr>
      <vt:lpstr>CMMI10</vt:lpstr>
      <vt:lpstr>CMR10</vt:lpstr>
      <vt:lpstr>CMSY10</vt:lpstr>
      <vt:lpstr>Courier</vt:lpstr>
      <vt:lpstr>Karla</vt:lpstr>
      <vt:lpstr>Arial</vt:lpstr>
      <vt:lpstr>GEC_template</vt:lpstr>
      <vt:lpstr>Lecture 3: Logistic Regression &amp; k-NN for Classification</vt:lpstr>
      <vt:lpstr>Lecture Outline</vt:lpstr>
      <vt:lpstr>Lecture 1-2 Advertising Data</vt:lpstr>
      <vt:lpstr>Heart Data</vt:lpstr>
      <vt:lpstr>Heart Data</vt:lpstr>
      <vt:lpstr>Classification</vt:lpstr>
      <vt:lpstr>Classification</vt:lpstr>
      <vt:lpstr>Typical Classification Examples</vt:lpstr>
      <vt:lpstr>Why not Linear Regression?</vt:lpstr>
      <vt:lpstr>Simple Classification Example</vt:lpstr>
      <vt:lpstr>Simple Classification Example</vt:lpstr>
      <vt:lpstr>Even Simpler Classification Problem: Binary Response</vt:lpstr>
      <vt:lpstr>Even Simpler Classification Problem: Binary Response</vt:lpstr>
      <vt:lpstr>Even Simpler Classification Problem: Binary Response</vt:lpstr>
      <vt:lpstr>Binary Response &amp; Logistic Regression</vt:lpstr>
      <vt:lpstr>Pavlos Game #45</vt:lpstr>
      <vt:lpstr>Logistic Regression</vt:lpstr>
      <vt:lpstr>Logistic Regression</vt:lpstr>
      <vt:lpstr>Logistic Regression</vt:lpstr>
      <vt:lpstr>Logistic Regression</vt:lpstr>
      <vt:lpstr> Logistic Regression </vt:lpstr>
      <vt:lpstr>Estimating the Simple Logistic Model</vt:lpstr>
      <vt:lpstr>Estimation in Logistic Regression</vt:lpstr>
      <vt:lpstr>Estimation in Logistic Regression</vt:lpstr>
      <vt:lpstr>Estimation in Logistic Regression</vt:lpstr>
      <vt:lpstr> Likelihood</vt:lpstr>
      <vt:lpstr> Likelihood</vt:lpstr>
      <vt:lpstr>Heart Data: logistic estimation</vt:lpstr>
      <vt:lpstr>Heart Data: logistic estimation</vt:lpstr>
      <vt:lpstr>Heart Data: logistic estimation</vt:lpstr>
      <vt:lpstr>Heart Data: logistic estimation</vt:lpstr>
      <vt:lpstr>Categorical Predictors</vt:lpstr>
      <vt:lpstr>Statistical Inference in Logistic Regression</vt:lpstr>
      <vt:lpstr>Classification using the Logistic Model</vt:lpstr>
      <vt:lpstr>Using Logistic Regression for Classification</vt:lpstr>
      <vt:lpstr>Using Logistic Regression for Classification</vt:lpstr>
      <vt:lpstr>Using Logistic Regression for Classification</vt:lpstr>
      <vt:lpstr>Extending the Logistic Model</vt:lpstr>
      <vt:lpstr>Model Diagnostics in Logistic Regression</vt:lpstr>
      <vt:lpstr>Alternatives to logistic regression </vt:lpstr>
      <vt:lpstr>Logistic vs Normal pdf</vt:lpstr>
      <vt:lpstr>Logistic vs Normal pdf</vt:lpstr>
      <vt:lpstr>Multiple Logistic Regression</vt:lpstr>
      <vt:lpstr>Multiple Logistic Regression</vt:lpstr>
      <vt:lpstr>Classifier with two predictors</vt:lpstr>
      <vt:lpstr>Multiple Logistic Regression</vt:lpstr>
      <vt:lpstr>Fitting Multiple Logistic Regression</vt:lpstr>
      <vt:lpstr>Interpretation of Multiple Logistic Regression</vt:lpstr>
      <vt:lpstr>Interpreting Multiple Logistic Regression: an Example</vt:lpstr>
      <vt:lpstr>Interpreting Multiple Logistic Regression: an Example</vt:lpstr>
      <vt:lpstr>Interactions in Multiple Logistic Regression</vt:lpstr>
      <vt:lpstr>Some questions</vt:lpstr>
      <vt:lpstr>Classification Boundaries</vt:lpstr>
      <vt:lpstr>Classification boundaries</vt:lpstr>
      <vt:lpstr>2D Classification in Logistic Regression: an Example</vt:lpstr>
      <vt:lpstr>2D Classification in Logistic Regression: an Example</vt:lpstr>
      <vt:lpstr>2D Classification in Logistic Regression: an Example</vt:lpstr>
      <vt:lpstr>Regularization in Logistic Regression </vt:lpstr>
      <vt:lpstr>Regularization in Linear Regression</vt:lpstr>
      <vt:lpstr>Loss Function in Logistic Regression</vt:lpstr>
      <vt:lpstr>Regularization in Logistic Regression</vt:lpstr>
      <vt:lpstr>Regularization in Logistic Regression: an Example</vt:lpstr>
      <vt:lpstr>Regularization in Logistic Regression: an Example</vt:lpstr>
      <vt:lpstr>Choosing the Regularization Parameter</vt:lpstr>
      <vt:lpstr>Multinomial Logistic Regression </vt:lpstr>
      <vt:lpstr>Logistic Regression for predicting more than 2 Classes  </vt:lpstr>
      <vt:lpstr>Multinomial Logistic Regression </vt:lpstr>
      <vt:lpstr>Multinomial Logistic Regression (cont.)</vt:lpstr>
      <vt:lpstr>One vs. Rest (ovr) Logistic Regression</vt:lpstr>
      <vt:lpstr>OVR Logistic Regression in Python </vt:lpstr>
      <vt:lpstr>Classification for more than 2 Categories </vt:lpstr>
      <vt:lpstr>Misclassification Rates </vt:lpstr>
      <vt:lpstr>Bayes’ Theorem</vt:lpstr>
      <vt:lpstr>Diagnostic Testing</vt:lpstr>
      <vt:lpstr>Diagnostic Testing (cont.)</vt:lpstr>
      <vt:lpstr>Diagnostic Testing (cont.)</vt:lpstr>
      <vt:lpstr>Why do we care? </vt:lpstr>
      <vt:lpstr>Error in Classification </vt:lpstr>
      <vt:lpstr>Confusion Table</vt:lpstr>
      <vt:lpstr>Bayes’ Classifier Choice</vt:lpstr>
      <vt:lpstr>Other Confusion tables </vt:lpstr>
      <vt:lpstr>Radio Operator Curves (ROC) Curves</vt:lpstr>
      <vt:lpstr>ROC Curves</vt:lpstr>
      <vt:lpstr>ROC Curve Example</vt:lpstr>
      <vt:lpstr>ROC Curve for measuring classifier performance</vt:lpstr>
      <vt:lpstr>k-Nearest Neighbors Revisited</vt:lpstr>
      <vt:lpstr>k-Nearest Neighbors</vt:lpstr>
      <vt:lpstr>Review: Choice of k</vt:lpstr>
      <vt:lpstr>Choice of k Matters</vt:lpstr>
      <vt:lpstr>k-NN for Classification</vt:lpstr>
      <vt:lpstr>k-NN for Classification: formal definition</vt:lpstr>
      <vt:lpstr>k-NN for Classification (cont.)</vt:lpstr>
      <vt:lpstr>k-NN with Multiple Predictors</vt:lpstr>
      <vt:lpstr>k-NN with Multiple Predictors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Logistic Regression</dc:title>
  <dc:creator>Microsoft Office User</dc:creator>
  <cp:lastModifiedBy>Microsoft Office User</cp:lastModifiedBy>
  <cp:revision>167</cp:revision>
  <dcterms:created xsi:type="dcterms:W3CDTF">2018-07-14T17:46:16Z</dcterms:created>
  <dcterms:modified xsi:type="dcterms:W3CDTF">2018-07-25T12:04:26Z</dcterms:modified>
</cp:coreProperties>
</file>